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3" r:id="rId2"/>
    <p:sldId id="2600" r:id="rId3"/>
    <p:sldId id="2572" r:id="rId4"/>
    <p:sldId id="2570" r:id="rId5"/>
    <p:sldId id="2564" r:id="rId6"/>
    <p:sldId id="2565" r:id="rId7"/>
    <p:sldId id="2567" r:id="rId8"/>
    <p:sldId id="2526" r:id="rId9"/>
    <p:sldId id="2577" r:id="rId10"/>
    <p:sldId id="2599" r:id="rId11"/>
    <p:sldId id="2588" r:id="rId12"/>
    <p:sldId id="2530" r:id="rId13"/>
    <p:sldId id="2498" r:id="rId14"/>
    <p:sldId id="2591" r:id="rId15"/>
    <p:sldId id="2463" r:id="rId16"/>
    <p:sldId id="2504" r:id="rId17"/>
    <p:sldId id="2596" r:id="rId18"/>
    <p:sldId id="2592" r:id="rId19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36" userDrawn="1">
          <p15:clr>
            <a:srgbClr val="A4A3A4"/>
          </p15:clr>
        </p15:guide>
        <p15:guide id="4" pos="14254" userDrawn="1">
          <p15:clr>
            <a:srgbClr val="A4A3A4"/>
          </p15:clr>
        </p15:guide>
        <p15:guide id="5" pos="1078" userDrawn="1">
          <p15:clr>
            <a:srgbClr val="A4A3A4"/>
          </p15:clr>
        </p15:guide>
        <p15:guide id="8" orient="horz" pos="504" userDrawn="1">
          <p15:clr>
            <a:srgbClr val="A4A3A4"/>
          </p15:clr>
        </p15:guide>
        <p15:guide id="9" pos="7678" userDrawn="1">
          <p15:clr>
            <a:srgbClr val="A4A3A4"/>
          </p15:clr>
        </p15:guide>
        <p15:guide id="10" orient="horz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5CF"/>
    <a:srgbClr val="71DEB0"/>
    <a:srgbClr val="35D6AA"/>
    <a:srgbClr val="03CFD9"/>
    <a:srgbClr val="00DDE8"/>
    <a:srgbClr val="9C4392"/>
    <a:srgbClr val="F8B600"/>
    <a:srgbClr val="009CDB"/>
    <a:srgbClr val="01C0DA"/>
    <a:srgbClr val="00C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71" autoAdjust="0"/>
    <p:restoredTop sz="76960" autoAdjust="0"/>
  </p:normalViewPr>
  <p:slideViewPr>
    <p:cSldViewPr snapToGrid="0" snapToObjects="1">
      <p:cViewPr varScale="1">
        <p:scale>
          <a:sx n="37" d="100"/>
          <a:sy n="37" d="100"/>
        </p:scale>
        <p:origin x="619" y="53"/>
      </p:cViewPr>
      <p:guideLst>
        <p:guide orient="horz" pos="8136"/>
        <p:guide pos="14254"/>
        <p:guide pos="1078"/>
        <p:guide orient="horz" pos="504"/>
        <p:guide pos="7678"/>
        <p:guide orient="horz" pos="4320"/>
      </p:guideLst>
    </p:cSldViewPr>
  </p:slideViewPr>
  <p:notesTextViewPr>
    <p:cViewPr>
      <p:scale>
        <a:sx n="90" d="100"/>
        <a:sy n="9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Open Sans Semibold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Open Sans Semibold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1" i="0" kern="1200">
        <a:solidFill>
          <a:schemeClr val="tx1"/>
        </a:solidFill>
        <a:latin typeface="Open Sans Semibold" charset="0"/>
        <a:ea typeface="+mn-ea"/>
        <a:cs typeface="+mn-cs"/>
      </a:defRPr>
    </a:lvl1pPr>
    <a:lvl2pPr marL="914217" algn="l" defTabSz="914217" rtl="0" eaLnBrk="1" latinLnBrk="0" hangingPunct="1">
      <a:defRPr sz="2400" b="1" i="0" kern="1200">
        <a:solidFill>
          <a:schemeClr val="tx1"/>
        </a:solidFill>
        <a:latin typeface="Open Sans Semibold" charset="0"/>
        <a:ea typeface="+mn-ea"/>
        <a:cs typeface="+mn-cs"/>
      </a:defRPr>
    </a:lvl2pPr>
    <a:lvl3pPr marL="1828434" algn="l" defTabSz="914217" rtl="0" eaLnBrk="1" latinLnBrk="0" hangingPunct="1">
      <a:defRPr sz="2400" b="1" i="0" kern="1200">
        <a:solidFill>
          <a:schemeClr val="tx1"/>
        </a:solidFill>
        <a:latin typeface="Open Sans Semibold" charset="0"/>
        <a:ea typeface="+mn-ea"/>
        <a:cs typeface="+mn-cs"/>
      </a:defRPr>
    </a:lvl3pPr>
    <a:lvl4pPr marL="2742651" algn="l" defTabSz="914217" rtl="0" eaLnBrk="1" latinLnBrk="0" hangingPunct="1">
      <a:defRPr sz="2400" b="1" i="0" kern="1200">
        <a:solidFill>
          <a:schemeClr val="tx1"/>
        </a:solidFill>
        <a:latin typeface="Open Sans Semibold" charset="0"/>
        <a:ea typeface="+mn-ea"/>
        <a:cs typeface="+mn-cs"/>
      </a:defRPr>
    </a:lvl4pPr>
    <a:lvl5pPr marL="3656868" algn="l" defTabSz="914217" rtl="0" eaLnBrk="1" latinLnBrk="0" hangingPunct="1">
      <a:defRPr sz="2400" b="1" i="0" kern="1200">
        <a:solidFill>
          <a:schemeClr val="tx1"/>
        </a:solidFill>
        <a:latin typeface="Open Sans Semibold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6601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830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5983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76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4D60C-DA5F-D274-BC46-334400B9A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99AFC1-25A1-FD3E-F17D-C68D5F8B9D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373058-04EE-820F-8FD4-F4E0893BBE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AC10F-0C46-F67F-39AB-21D6995FEA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727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31FF9-C637-3833-B584-8605984A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E8F69-ED93-C0F3-40FC-032EF6461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5886C4-937D-217B-0EC6-EB2C61FF3A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Gracias a </a:t>
            </a:r>
            <a:r>
              <a:rPr lang="en-US" b="1" dirty="0" err="1"/>
              <a:t>CrediJoven</a:t>
            </a:r>
            <a:r>
              <a:rPr lang="en-US" b="1" dirty="0"/>
              <a:t>, José </a:t>
            </a:r>
            <a:r>
              <a:rPr lang="en-US" b="1" dirty="0" err="1"/>
              <a:t>tendrá</a:t>
            </a:r>
            <a:r>
              <a:rPr lang="en-US" b="1" dirty="0"/>
              <a:t> la </a:t>
            </a:r>
            <a:r>
              <a:rPr lang="en-US" b="1" dirty="0" err="1"/>
              <a:t>oportunidad</a:t>
            </a:r>
            <a:r>
              <a:rPr lang="en-US" b="1" dirty="0"/>
              <a:t> de acceder a </a:t>
            </a:r>
            <a:r>
              <a:rPr lang="en-US" b="1" dirty="0" err="1"/>
              <a:t>su</a:t>
            </a:r>
            <a:r>
              <a:rPr lang="en-US" b="1" dirty="0"/>
              <a:t> primer </a:t>
            </a:r>
            <a:r>
              <a:rPr lang="en-US" b="1" dirty="0" err="1"/>
              <a:t>crédito</a:t>
            </a:r>
            <a:r>
              <a:rPr lang="en-US" b="1" dirty="0"/>
              <a:t> </a:t>
            </a:r>
            <a:r>
              <a:rPr lang="en-US" b="1" dirty="0" err="1"/>
              <a:t>productivo</a:t>
            </a:r>
            <a:r>
              <a:rPr lang="en-US" b="1" dirty="0"/>
              <a:t> y </a:t>
            </a:r>
            <a:r>
              <a:rPr lang="en-US" b="1" dirty="0" err="1"/>
              <a:t>dar</a:t>
            </a:r>
            <a:r>
              <a:rPr lang="en-US" b="1" dirty="0"/>
              <a:t> el </a:t>
            </a:r>
            <a:r>
              <a:rPr lang="en-US" b="1" dirty="0" err="1"/>
              <a:t>siguiente</a:t>
            </a:r>
            <a:r>
              <a:rPr lang="en-US" b="1" dirty="0"/>
              <a:t> paso </a:t>
            </a:r>
            <a:r>
              <a:rPr lang="en-US" b="1" dirty="0" err="1"/>
              <a:t>como</a:t>
            </a:r>
            <a:r>
              <a:rPr lang="en-US" b="1" dirty="0"/>
              <a:t> </a:t>
            </a:r>
            <a:r>
              <a:rPr lang="en-US" b="1" dirty="0" err="1"/>
              <a:t>emprendedor</a:t>
            </a:r>
            <a:r>
              <a:rPr lang="en-US" b="1" dirty="0"/>
              <a:t>. Doña Rosa </a:t>
            </a:r>
            <a:r>
              <a:rPr lang="en-US" b="1" dirty="0" err="1"/>
              <a:t>verá</a:t>
            </a:r>
            <a:r>
              <a:rPr lang="en-US" b="1" dirty="0"/>
              <a:t> </a:t>
            </a:r>
            <a:r>
              <a:rPr lang="en-US" b="1" dirty="0" err="1"/>
              <a:t>cómo</a:t>
            </a:r>
            <a:r>
              <a:rPr lang="en-US" b="1" dirty="0"/>
              <a:t> la </a:t>
            </a:r>
            <a:r>
              <a:rPr lang="en-US" b="1" dirty="0" err="1"/>
              <a:t>relación</a:t>
            </a:r>
            <a:r>
              <a:rPr lang="en-US" b="1" dirty="0"/>
              <a:t> de confianza </a:t>
            </a:r>
            <a:r>
              <a:rPr lang="en-US" b="1" dirty="0" err="1"/>
              <a:t>que</a:t>
            </a:r>
            <a:r>
              <a:rPr lang="en-US" b="1" dirty="0"/>
              <a:t> FDL ha </a:t>
            </a:r>
            <a:r>
              <a:rPr lang="en-US" b="1" dirty="0" err="1"/>
              <a:t>construido</a:t>
            </a:r>
            <a:r>
              <a:rPr lang="en-US" b="1" dirty="0"/>
              <a:t> con </a:t>
            </a:r>
            <a:r>
              <a:rPr lang="en-US" b="1" dirty="0" err="1"/>
              <a:t>su</a:t>
            </a:r>
            <a:r>
              <a:rPr lang="en-US" b="1" dirty="0"/>
              <a:t> familia </a:t>
            </a:r>
            <a:r>
              <a:rPr lang="en-US" b="1" dirty="0" err="1"/>
              <a:t>durante</a:t>
            </a:r>
            <a:r>
              <a:rPr lang="en-US" b="1" dirty="0"/>
              <a:t> </a:t>
            </a:r>
            <a:r>
              <a:rPr lang="en-US" b="1" dirty="0" err="1"/>
              <a:t>años</a:t>
            </a:r>
            <a:r>
              <a:rPr lang="en-US" b="1" dirty="0"/>
              <a:t> también </a:t>
            </a:r>
            <a:r>
              <a:rPr lang="en-US" b="1" dirty="0" err="1"/>
              <a:t>abrirá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oportunidad</a:t>
            </a:r>
            <a:r>
              <a:rPr lang="en-US" b="1" dirty="0"/>
              <a:t> para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hijo</a:t>
            </a:r>
            <a:r>
              <a:rPr lang="en-US" b="1" dirty="0"/>
              <a:t>.</a:t>
            </a:r>
            <a:endParaRPr lang="en-US" dirty="0"/>
          </a:p>
          <a:p>
            <a:r>
              <a:rPr lang="en-US" b="1" dirty="0"/>
              <a:t>Eso es </a:t>
            </a:r>
            <a:r>
              <a:rPr lang="en-US" b="1" dirty="0" err="1"/>
              <a:t>CrediJoven</a:t>
            </a:r>
            <a:r>
              <a:rPr lang="en-US" b="1" dirty="0"/>
              <a:t>: </a:t>
            </a:r>
            <a:r>
              <a:rPr lang="en-US" b="1" dirty="0" err="1"/>
              <a:t>transformar</a:t>
            </a:r>
            <a:r>
              <a:rPr lang="en-US" b="1" dirty="0"/>
              <a:t> la confianza </a:t>
            </a:r>
            <a:r>
              <a:rPr lang="en-US" b="1" dirty="0" err="1"/>
              <a:t>construida</a:t>
            </a:r>
            <a:r>
              <a:rPr lang="en-US" b="1" dirty="0"/>
              <a:t> con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generacion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oportunidades</a:t>
            </a:r>
            <a:r>
              <a:rPr lang="en-US" b="1" dirty="0"/>
              <a:t> para la </a:t>
            </a:r>
            <a:r>
              <a:rPr lang="en-US" b="1" dirty="0" err="1"/>
              <a:t>siguiente</a:t>
            </a:r>
            <a:r>
              <a:rPr lang="en-US" b="1" dirty="0"/>
              <a:t>. Un </a:t>
            </a:r>
            <a:r>
              <a:rPr lang="en-US" b="1" dirty="0" err="1"/>
              <a:t>producto</a:t>
            </a:r>
            <a:r>
              <a:rPr lang="en-US" b="1" dirty="0"/>
              <a:t>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generará</a:t>
            </a:r>
            <a:r>
              <a:rPr lang="en-US" b="1" dirty="0"/>
              <a:t> valor para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jóvenes</a:t>
            </a:r>
            <a:r>
              <a:rPr lang="en-US" b="1" dirty="0"/>
              <a:t> </a:t>
            </a:r>
            <a:r>
              <a:rPr lang="en-US" b="1" dirty="0" err="1"/>
              <a:t>emprendedores</a:t>
            </a:r>
            <a:r>
              <a:rPr lang="en-US" b="1" dirty="0"/>
              <a:t>, </a:t>
            </a:r>
            <a:r>
              <a:rPr lang="en-US" b="1" dirty="0" err="1"/>
              <a:t>fortalecerá</a:t>
            </a:r>
            <a:r>
              <a:rPr lang="en-US" b="1" dirty="0"/>
              <a:t> a FDL y </a:t>
            </a:r>
            <a:r>
              <a:rPr lang="en-US" b="1" dirty="0" err="1"/>
              <a:t>ampliará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impacto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las comunidades </a:t>
            </a:r>
            <a:r>
              <a:rPr lang="en-US" b="1" dirty="0" err="1"/>
              <a:t>que</a:t>
            </a:r>
            <a:r>
              <a:rPr lang="en-US" b="1" dirty="0"/>
              <a:t> </a:t>
            </a:r>
            <a:r>
              <a:rPr lang="en-US" b="1" dirty="0" err="1"/>
              <a:t>acompaña</a:t>
            </a:r>
            <a:r>
              <a:rPr lang="en-US" b="1" dirty="0"/>
              <a:t>.</a:t>
            </a:r>
            <a:endParaRPr lang="en-US" dirty="0"/>
          </a:p>
          <a:p>
            <a:r>
              <a:rPr lang="en-US" b="1" dirty="0" err="1"/>
              <a:t>Porque</a:t>
            </a:r>
            <a:r>
              <a:rPr lang="en-US" b="1" dirty="0"/>
              <a:t> </a:t>
            </a:r>
            <a:r>
              <a:rPr lang="en-US" b="1" dirty="0" err="1"/>
              <a:t>cuando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institución</a:t>
            </a:r>
            <a:r>
              <a:rPr lang="en-US" b="1" dirty="0"/>
              <a:t> </a:t>
            </a:r>
            <a:r>
              <a:rPr lang="en-US" b="1" dirty="0" err="1"/>
              <a:t>invierte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una</a:t>
            </a:r>
            <a:r>
              <a:rPr lang="en-US" b="1" dirty="0"/>
              <a:t> familia,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impacto</a:t>
            </a:r>
            <a:r>
              <a:rPr lang="en-US" b="1" dirty="0"/>
              <a:t> no </a:t>
            </a:r>
            <a:r>
              <a:rPr lang="en-US" b="1" dirty="0" err="1"/>
              <a:t>debería</a:t>
            </a:r>
            <a:r>
              <a:rPr lang="en-US" b="1" dirty="0"/>
              <a:t> </a:t>
            </a:r>
            <a:r>
              <a:rPr lang="en-US" b="1" dirty="0" err="1"/>
              <a:t>terminar</a:t>
            </a:r>
            <a:r>
              <a:rPr lang="en-US" b="1" dirty="0"/>
              <a:t> con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generación</a:t>
            </a:r>
            <a:r>
              <a:rPr lang="en-US" b="1" dirty="0"/>
              <a:t>.</a:t>
            </a:r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FEEA6-B205-7630-BD81-CCB15ADC92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067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701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743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979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381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030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B20F3-BE18-7AEB-248D-985017E4B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287F2B-8072-2951-1B4B-0E559484C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7D718B-05A0-7866-78FB-B1E3D5139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94BA9-D396-79D6-B7E9-E5E45C4AD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77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632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779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-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16593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etetive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7"/>
          <p:cNvSpPr>
            <a:spLocks noGrp="1"/>
          </p:cNvSpPr>
          <p:nvPr>
            <p:ph type="pic" sz="quarter" idx="70"/>
          </p:nvPr>
        </p:nvSpPr>
        <p:spPr>
          <a:xfrm>
            <a:off x="12617587" y="4645154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7"/>
          <p:cNvSpPr>
            <a:spLocks noGrp="1"/>
          </p:cNvSpPr>
          <p:nvPr>
            <p:ph type="pic" sz="quarter" idx="71"/>
          </p:nvPr>
        </p:nvSpPr>
        <p:spPr>
          <a:xfrm>
            <a:off x="15116224" y="4645154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1" name="Picture Placeholder 7"/>
          <p:cNvSpPr>
            <a:spLocks noGrp="1"/>
          </p:cNvSpPr>
          <p:nvPr>
            <p:ph type="pic" sz="quarter" idx="75"/>
          </p:nvPr>
        </p:nvSpPr>
        <p:spPr>
          <a:xfrm>
            <a:off x="4809684" y="4645154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7"/>
          <p:cNvSpPr>
            <a:spLocks noGrp="1"/>
          </p:cNvSpPr>
          <p:nvPr>
            <p:ph type="pic" sz="quarter" idx="76"/>
          </p:nvPr>
        </p:nvSpPr>
        <p:spPr>
          <a:xfrm>
            <a:off x="7308321" y="4645154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3" name="Picture Placeholder 7"/>
          <p:cNvSpPr>
            <a:spLocks noGrp="1"/>
          </p:cNvSpPr>
          <p:nvPr>
            <p:ph type="pic" sz="quarter" idx="77"/>
          </p:nvPr>
        </p:nvSpPr>
        <p:spPr>
          <a:xfrm>
            <a:off x="9826138" y="4645154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72"/>
          </p:nvPr>
        </p:nvSpPr>
        <p:spPr>
          <a:xfrm>
            <a:off x="4809684" y="8686727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5" name="Picture Placeholder 7"/>
          <p:cNvSpPr>
            <a:spLocks noGrp="1"/>
          </p:cNvSpPr>
          <p:nvPr>
            <p:ph type="pic" sz="quarter" idx="73"/>
          </p:nvPr>
        </p:nvSpPr>
        <p:spPr>
          <a:xfrm>
            <a:off x="7308321" y="8686727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6" name="Picture Placeholder 7"/>
          <p:cNvSpPr>
            <a:spLocks noGrp="1"/>
          </p:cNvSpPr>
          <p:nvPr>
            <p:ph type="pic" sz="quarter" idx="74"/>
          </p:nvPr>
        </p:nvSpPr>
        <p:spPr>
          <a:xfrm>
            <a:off x="9826138" y="8686727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78"/>
          </p:nvPr>
        </p:nvSpPr>
        <p:spPr>
          <a:xfrm>
            <a:off x="17634041" y="4645154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9" name="Picture Placeholder 7"/>
          <p:cNvSpPr>
            <a:spLocks noGrp="1"/>
          </p:cNvSpPr>
          <p:nvPr>
            <p:ph type="pic" sz="quarter" idx="79"/>
          </p:nvPr>
        </p:nvSpPr>
        <p:spPr>
          <a:xfrm>
            <a:off x="17495642" y="8686727"/>
            <a:ext cx="2092533" cy="209253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40" name="Picture Placeholder 7"/>
          <p:cNvSpPr>
            <a:spLocks noGrp="1"/>
          </p:cNvSpPr>
          <p:nvPr>
            <p:ph type="pic" sz="quarter" idx="69"/>
          </p:nvPr>
        </p:nvSpPr>
        <p:spPr>
          <a:xfrm>
            <a:off x="13310578" y="8018642"/>
            <a:ext cx="3428704" cy="3428704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2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4993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13"/>
          <p:cNvSpPr>
            <a:spLocks noGrp="1"/>
          </p:cNvSpPr>
          <p:nvPr>
            <p:ph type="pic" sz="quarter" idx="65"/>
          </p:nvPr>
        </p:nvSpPr>
        <p:spPr>
          <a:xfrm>
            <a:off x="8153903" y="3171988"/>
            <a:ext cx="3300762" cy="35572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66"/>
          </p:nvPr>
        </p:nvSpPr>
        <p:spPr>
          <a:xfrm>
            <a:off x="12858832" y="3171988"/>
            <a:ext cx="3300762" cy="35572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67"/>
          </p:nvPr>
        </p:nvSpPr>
        <p:spPr>
          <a:xfrm>
            <a:off x="17567474" y="3171988"/>
            <a:ext cx="3300762" cy="35572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68"/>
          </p:nvPr>
        </p:nvSpPr>
        <p:spPr>
          <a:xfrm>
            <a:off x="3445261" y="3171988"/>
            <a:ext cx="3300762" cy="35572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61"/>
          </p:nvPr>
        </p:nvSpPr>
        <p:spPr>
          <a:xfrm>
            <a:off x="8153903" y="8279246"/>
            <a:ext cx="3300762" cy="35572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13"/>
          <p:cNvSpPr>
            <a:spLocks noGrp="1"/>
          </p:cNvSpPr>
          <p:nvPr>
            <p:ph type="pic" sz="quarter" idx="62"/>
          </p:nvPr>
        </p:nvSpPr>
        <p:spPr>
          <a:xfrm>
            <a:off x="12858832" y="8279246"/>
            <a:ext cx="3300762" cy="35572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1" name="Picture Placeholder 13"/>
          <p:cNvSpPr>
            <a:spLocks noGrp="1"/>
          </p:cNvSpPr>
          <p:nvPr>
            <p:ph type="pic" sz="quarter" idx="63"/>
          </p:nvPr>
        </p:nvSpPr>
        <p:spPr>
          <a:xfrm>
            <a:off x="17567474" y="8279246"/>
            <a:ext cx="3300762" cy="35572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13"/>
          <p:cNvSpPr>
            <a:spLocks noGrp="1"/>
          </p:cNvSpPr>
          <p:nvPr>
            <p:ph type="pic" sz="quarter" idx="64"/>
          </p:nvPr>
        </p:nvSpPr>
        <p:spPr>
          <a:xfrm>
            <a:off x="3445261" y="8279246"/>
            <a:ext cx="3300762" cy="355723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30183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fore and A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3"/>
          <p:cNvSpPr>
            <a:spLocks noGrp="1"/>
          </p:cNvSpPr>
          <p:nvPr>
            <p:ph type="pic" sz="quarter" idx="61"/>
          </p:nvPr>
        </p:nvSpPr>
        <p:spPr>
          <a:xfrm>
            <a:off x="12188824" y="0"/>
            <a:ext cx="12188825" cy="13716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3"/>
          <p:cNvSpPr>
            <a:spLocks noGrp="1"/>
          </p:cNvSpPr>
          <p:nvPr>
            <p:ph type="pic" sz="quarter" idx="62"/>
          </p:nvPr>
        </p:nvSpPr>
        <p:spPr>
          <a:xfrm>
            <a:off x="-1" y="0"/>
            <a:ext cx="12188825" cy="13716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9812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42"/>
          </p:nvPr>
        </p:nvSpPr>
        <p:spPr>
          <a:xfrm>
            <a:off x="7568878" y="4658816"/>
            <a:ext cx="4109392" cy="4766898"/>
          </a:xfrm>
          <a:custGeom>
            <a:avLst/>
            <a:gdLst>
              <a:gd name="connsiteX0" fmla="*/ 2147390 w 4294779"/>
              <a:gd name="connsiteY0" fmla="*/ 0 h 4981947"/>
              <a:gd name="connsiteX1" fmla="*/ 4294779 w 4294779"/>
              <a:gd name="connsiteY1" fmla="*/ 1073695 h 4981947"/>
              <a:gd name="connsiteX2" fmla="*/ 4294779 w 4294779"/>
              <a:gd name="connsiteY2" fmla="*/ 3908252 h 4981947"/>
              <a:gd name="connsiteX3" fmla="*/ 2147390 w 4294779"/>
              <a:gd name="connsiteY3" fmla="*/ 4981947 h 4981947"/>
              <a:gd name="connsiteX4" fmla="*/ 0 w 4294779"/>
              <a:gd name="connsiteY4" fmla="*/ 3908252 h 4981947"/>
              <a:gd name="connsiteX5" fmla="*/ 0 w 4294779"/>
              <a:gd name="connsiteY5" fmla="*/ 1073695 h 49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4779" h="4981947">
                <a:moveTo>
                  <a:pt x="2147390" y="0"/>
                </a:moveTo>
                <a:lnTo>
                  <a:pt x="4294779" y="1073695"/>
                </a:lnTo>
                <a:lnTo>
                  <a:pt x="4294779" y="3908252"/>
                </a:lnTo>
                <a:lnTo>
                  <a:pt x="2147390" y="4981947"/>
                </a:lnTo>
                <a:lnTo>
                  <a:pt x="0" y="3908252"/>
                </a:lnTo>
                <a:lnTo>
                  <a:pt x="0" y="1073695"/>
                </a:ln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64"/>
          </p:nvPr>
        </p:nvSpPr>
        <p:spPr>
          <a:xfrm>
            <a:off x="12767298" y="4658816"/>
            <a:ext cx="4109392" cy="4766898"/>
          </a:xfrm>
          <a:custGeom>
            <a:avLst/>
            <a:gdLst>
              <a:gd name="connsiteX0" fmla="*/ 2147390 w 4294779"/>
              <a:gd name="connsiteY0" fmla="*/ 0 h 4981947"/>
              <a:gd name="connsiteX1" fmla="*/ 4294779 w 4294779"/>
              <a:gd name="connsiteY1" fmla="*/ 1073695 h 4981947"/>
              <a:gd name="connsiteX2" fmla="*/ 4294779 w 4294779"/>
              <a:gd name="connsiteY2" fmla="*/ 3908252 h 4981947"/>
              <a:gd name="connsiteX3" fmla="*/ 2147390 w 4294779"/>
              <a:gd name="connsiteY3" fmla="*/ 4981947 h 4981947"/>
              <a:gd name="connsiteX4" fmla="*/ 0 w 4294779"/>
              <a:gd name="connsiteY4" fmla="*/ 3908252 h 4981947"/>
              <a:gd name="connsiteX5" fmla="*/ 0 w 4294779"/>
              <a:gd name="connsiteY5" fmla="*/ 1073695 h 49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4779" h="4981947">
                <a:moveTo>
                  <a:pt x="2147390" y="0"/>
                </a:moveTo>
                <a:lnTo>
                  <a:pt x="4294779" y="1073695"/>
                </a:lnTo>
                <a:lnTo>
                  <a:pt x="4294779" y="3908252"/>
                </a:lnTo>
                <a:lnTo>
                  <a:pt x="2147390" y="4981947"/>
                </a:lnTo>
                <a:lnTo>
                  <a:pt x="0" y="3908252"/>
                </a:lnTo>
                <a:lnTo>
                  <a:pt x="0" y="1073695"/>
                </a:ln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7"/>
          <p:cNvSpPr>
            <a:spLocks noGrp="1"/>
          </p:cNvSpPr>
          <p:nvPr>
            <p:ph type="pic" sz="quarter" idx="65"/>
          </p:nvPr>
        </p:nvSpPr>
        <p:spPr>
          <a:xfrm>
            <a:off x="17965718" y="4658816"/>
            <a:ext cx="4109392" cy="4766898"/>
          </a:xfrm>
          <a:custGeom>
            <a:avLst/>
            <a:gdLst>
              <a:gd name="connsiteX0" fmla="*/ 2147390 w 4294779"/>
              <a:gd name="connsiteY0" fmla="*/ 0 h 4981947"/>
              <a:gd name="connsiteX1" fmla="*/ 4294779 w 4294779"/>
              <a:gd name="connsiteY1" fmla="*/ 1073695 h 4981947"/>
              <a:gd name="connsiteX2" fmla="*/ 4294779 w 4294779"/>
              <a:gd name="connsiteY2" fmla="*/ 3908252 h 4981947"/>
              <a:gd name="connsiteX3" fmla="*/ 2147390 w 4294779"/>
              <a:gd name="connsiteY3" fmla="*/ 4981947 h 4981947"/>
              <a:gd name="connsiteX4" fmla="*/ 0 w 4294779"/>
              <a:gd name="connsiteY4" fmla="*/ 3908252 h 4981947"/>
              <a:gd name="connsiteX5" fmla="*/ 0 w 4294779"/>
              <a:gd name="connsiteY5" fmla="*/ 1073695 h 49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4779" h="4981947">
                <a:moveTo>
                  <a:pt x="2147390" y="0"/>
                </a:moveTo>
                <a:lnTo>
                  <a:pt x="4294779" y="1073695"/>
                </a:lnTo>
                <a:lnTo>
                  <a:pt x="4294779" y="3908252"/>
                </a:lnTo>
                <a:lnTo>
                  <a:pt x="2147390" y="4981947"/>
                </a:lnTo>
                <a:lnTo>
                  <a:pt x="0" y="3908252"/>
                </a:lnTo>
                <a:lnTo>
                  <a:pt x="0" y="1073695"/>
                </a:ln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66"/>
          </p:nvPr>
        </p:nvSpPr>
        <p:spPr>
          <a:xfrm>
            <a:off x="2370458" y="4658816"/>
            <a:ext cx="4109392" cy="4766898"/>
          </a:xfrm>
          <a:custGeom>
            <a:avLst/>
            <a:gdLst>
              <a:gd name="connsiteX0" fmla="*/ 2147390 w 4294779"/>
              <a:gd name="connsiteY0" fmla="*/ 0 h 4981947"/>
              <a:gd name="connsiteX1" fmla="*/ 4294779 w 4294779"/>
              <a:gd name="connsiteY1" fmla="*/ 1073695 h 4981947"/>
              <a:gd name="connsiteX2" fmla="*/ 4294779 w 4294779"/>
              <a:gd name="connsiteY2" fmla="*/ 3908252 h 4981947"/>
              <a:gd name="connsiteX3" fmla="*/ 2147390 w 4294779"/>
              <a:gd name="connsiteY3" fmla="*/ 4981947 h 4981947"/>
              <a:gd name="connsiteX4" fmla="*/ 0 w 4294779"/>
              <a:gd name="connsiteY4" fmla="*/ 3908252 h 4981947"/>
              <a:gd name="connsiteX5" fmla="*/ 0 w 4294779"/>
              <a:gd name="connsiteY5" fmla="*/ 1073695 h 49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4779" h="4981947">
                <a:moveTo>
                  <a:pt x="2147390" y="0"/>
                </a:moveTo>
                <a:lnTo>
                  <a:pt x="4294779" y="1073695"/>
                </a:lnTo>
                <a:lnTo>
                  <a:pt x="4294779" y="3908252"/>
                </a:lnTo>
                <a:lnTo>
                  <a:pt x="2147390" y="4981947"/>
                </a:lnTo>
                <a:lnTo>
                  <a:pt x="0" y="3908252"/>
                </a:lnTo>
                <a:lnTo>
                  <a:pt x="0" y="1073695"/>
                </a:lnTo>
                <a:close/>
              </a:path>
            </a:pathLst>
          </a:custGeom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090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176" y="0"/>
            <a:ext cx="24377651" cy="13716000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42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5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-us-slidef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887844" y="12266341"/>
            <a:ext cx="14719610" cy="11820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Open Sans Semibold" charset="0"/>
            </a:endParaRPr>
          </a:p>
        </p:txBody>
      </p:sp>
      <p:sp>
        <p:nvSpPr>
          <p:cNvPr id="6" name="Picture Placeholder 13"/>
          <p:cNvSpPr>
            <a:spLocks noGrp="1"/>
          </p:cNvSpPr>
          <p:nvPr>
            <p:ph type="pic" sz="quarter" idx="60"/>
          </p:nvPr>
        </p:nvSpPr>
        <p:spPr>
          <a:xfrm>
            <a:off x="14273560" y="0"/>
            <a:ext cx="10104089" cy="13716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0608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-us-slidef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/>
          <p:cNvSpPr>
            <a:spLocks noGrp="1"/>
          </p:cNvSpPr>
          <p:nvPr>
            <p:ph type="pic" sz="quarter" idx="60"/>
          </p:nvPr>
        </p:nvSpPr>
        <p:spPr>
          <a:xfrm>
            <a:off x="12188826" y="0"/>
            <a:ext cx="12188824" cy="13716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14736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-slidef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887844" y="12266341"/>
            <a:ext cx="14719610" cy="11820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Open Sans Semibold" charset="0"/>
            </a:endParaRPr>
          </a:p>
        </p:txBody>
      </p:sp>
      <p:sp>
        <p:nvSpPr>
          <p:cNvPr id="7" name="Picture Placeholder 13"/>
          <p:cNvSpPr>
            <a:spLocks noGrp="1"/>
          </p:cNvSpPr>
          <p:nvPr>
            <p:ph type="pic" sz="quarter" idx="60"/>
          </p:nvPr>
        </p:nvSpPr>
        <p:spPr>
          <a:xfrm>
            <a:off x="0" y="6969006"/>
            <a:ext cx="24377649" cy="674699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11307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 and A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3"/>
          <p:cNvSpPr>
            <a:spLocks noGrp="1"/>
          </p:cNvSpPr>
          <p:nvPr>
            <p:ph type="pic" sz="quarter" idx="60"/>
          </p:nvPr>
        </p:nvSpPr>
        <p:spPr>
          <a:xfrm>
            <a:off x="14746272" y="4187992"/>
            <a:ext cx="3588748" cy="629925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61"/>
          </p:nvPr>
        </p:nvSpPr>
        <p:spPr>
          <a:xfrm>
            <a:off x="5842314" y="4187992"/>
            <a:ext cx="3588748" cy="6299257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66380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 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3"/>
          <p:cNvSpPr>
            <a:spLocks noGrp="1"/>
          </p:cNvSpPr>
          <p:nvPr>
            <p:ph type="pic" sz="quarter" idx="60"/>
          </p:nvPr>
        </p:nvSpPr>
        <p:spPr>
          <a:xfrm>
            <a:off x="2430255" y="3385923"/>
            <a:ext cx="4677605" cy="821392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93740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fore and A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61"/>
          </p:nvPr>
        </p:nvSpPr>
        <p:spPr>
          <a:xfrm>
            <a:off x="3590695" y="4237464"/>
            <a:ext cx="4772720" cy="720368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62"/>
          </p:nvPr>
        </p:nvSpPr>
        <p:spPr>
          <a:xfrm>
            <a:off x="9831920" y="4237464"/>
            <a:ext cx="4772720" cy="720368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13"/>
          <p:cNvSpPr>
            <a:spLocks noGrp="1"/>
          </p:cNvSpPr>
          <p:nvPr>
            <p:ph type="pic" sz="quarter" idx="60"/>
          </p:nvPr>
        </p:nvSpPr>
        <p:spPr>
          <a:xfrm>
            <a:off x="16073145" y="4237464"/>
            <a:ext cx="4772720" cy="7203688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60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33448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66"/>
          </p:nvPr>
        </p:nvSpPr>
        <p:spPr>
          <a:xfrm>
            <a:off x="9720379" y="4070195"/>
            <a:ext cx="4995745" cy="49957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67"/>
          </p:nvPr>
        </p:nvSpPr>
        <p:spPr>
          <a:xfrm>
            <a:off x="15983877" y="4070195"/>
            <a:ext cx="4995745" cy="49957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68"/>
          </p:nvPr>
        </p:nvSpPr>
        <p:spPr>
          <a:xfrm>
            <a:off x="3456879" y="4070195"/>
            <a:ext cx="4995745" cy="4995746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56484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etitors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7"/>
          <p:cNvSpPr>
            <a:spLocks noGrp="1"/>
          </p:cNvSpPr>
          <p:nvPr>
            <p:ph type="pic" sz="quarter" idx="68"/>
          </p:nvPr>
        </p:nvSpPr>
        <p:spPr>
          <a:xfrm>
            <a:off x="2543673" y="10255450"/>
            <a:ext cx="2424571" cy="2424572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69"/>
          </p:nvPr>
        </p:nvSpPr>
        <p:spPr>
          <a:xfrm>
            <a:off x="2543673" y="4840888"/>
            <a:ext cx="2424571" cy="2424572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7"/>
          <p:cNvSpPr>
            <a:spLocks noGrp="1"/>
          </p:cNvSpPr>
          <p:nvPr>
            <p:ph type="pic" sz="quarter" idx="70"/>
          </p:nvPr>
        </p:nvSpPr>
        <p:spPr>
          <a:xfrm>
            <a:off x="2543673" y="7548169"/>
            <a:ext cx="2424571" cy="2424572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600" b="1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25407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7813767" y="12401229"/>
            <a:ext cx="8807512" cy="877091"/>
          </a:xfrm>
          <a:prstGeom prst="rect">
            <a:avLst/>
          </a:prstGeom>
        </p:spPr>
        <p:txBody>
          <a:bodyPr wrap="square" lIns="182807" tIns="91404" rIns="182807" bIns="91404">
            <a:spAutoFit/>
          </a:bodyPr>
          <a:lstStyle/>
          <a:p>
            <a:pPr algn="ctr">
              <a:lnSpc>
                <a:spcPts val="2730"/>
              </a:lnSpc>
            </a:pPr>
            <a:r>
              <a:rPr lang="id-ID" sz="2200" b="0" i="0" spc="100" baseline="0" dirty="0">
                <a:solidFill>
                  <a:schemeClr val="bg2"/>
                </a:solidFill>
                <a:latin typeface="Open Sans Light" charset="0"/>
                <a:ea typeface="Open Sans Light" charset="0"/>
                <a:cs typeface="Open Sans Light" charset="0"/>
              </a:rPr>
              <a:t>www.companyname.com</a:t>
            </a:r>
          </a:p>
          <a:p>
            <a:pPr algn="ctr">
              <a:lnSpc>
                <a:spcPts val="2730"/>
              </a:lnSpc>
            </a:pPr>
            <a:r>
              <a:rPr lang="en-US" sz="1700" b="0" i="0" dirty="0">
                <a:solidFill>
                  <a:schemeClr val="bg2"/>
                </a:solidFill>
                <a:latin typeface="Open Sans" charset="0"/>
                <a:ea typeface="Open Sans" charset="0"/>
                <a:cs typeface="Open Sans" charset="0"/>
              </a:rPr>
              <a:t>© 2016 Startup theme. All Rights Reserved. </a:t>
            </a:r>
            <a:endParaRPr lang="id-ID" sz="1700" b="0" i="0" dirty="0">
              <a:solidFill>
                <a:schemeClr val="bg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69" r:id="rId2"/>
    <p:sldLayoutId id="2147484173" r:id="rId3"/>
    <p:sldLayoutId id="2147484171" r:id="rId4"/>
    <p:sldLayoutId id="2147484174" r:id="rId5"/>
    <p:sldLayoutId id="2147484183" r:id="rId6"/>
    <p:sldLayoutId id="2147484182" r:id="rId7"/>
    <p:sldLayoutId id="2147484176" r:id="rId8"/>
    <p:sldLayoutId id="2147484179" r:id="rId9"/>
    <p:sldLayoutId id="2147484181" r:id="rId10"/>
    <p:sldLayoutId id="2147484177" r:id="rId11"/>
    <p:sldLayoutId id="2147484175" r:id="rId12"/>
    <p:sldLayoutId id="2147484087" r:id="rId13"/>
    <p:sldLayoutId id="2147484163" r:id="rId14"/>
  </p:sldLayoutIdLs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4400" kern="1200">
          <a:solidFill>
            <a:schemeClr val="tx1"/>
          </a:solidFill>
          <a:latin typeface="Montserrat Hairline" charset="0"/>
          <a:ea typeface="Montserrat Hairline" charset="0"/>
          <a:cs typeface="Montserrat Hairline" charset="0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36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effectLst/>
          <a:latin typeface="Montserrat Hairline" charset="0"/>
          <a:ea typeface="Montserrat Hairline" charset="0"/>
          <a:cs typeface="Montserrat Hairline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EC9E7-8D6F-C5C4-878E-E4A71B0D6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2A2F58E-9094-2BB0-2163-8A0402371C49}"/>
              </a:ext>
            </a:extLst>
          </p:cNvPr>
          <p:cNvSpPr>
            <a:spLocks/>
          </p:cNvSpPr>
          <p:nvPr/>
        </p:nvSpPr>
        <p:spPr bwMode="auto">
          <a:xfrm>
            <a:off x="4755540" y="3753580"/>
            <a:ext cx="1486656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anchor="ctr" anchorCtr="0">
            <a:spAutoFit/>
          </a:bodyPr>
          <a:lstStyle/>
          <a:p>
            <a:pPr algn="ctr" defTabSz="4572000"/>
            <a:r>
              <a:rPr lang="en-US" sz="13800" spc="3500" dirty="0">
                <a:solidFill>
                  <a:schemeClr val="accent4"/>
                </a:solidFill>
                <a:latin typeface="Open Sans Light" charset="0"/>
                <a:ea typeface="Open Sans Light" charset="0"/>
                <a:cs typeface="Open Sans Light" charset="0"/>
                <a:sym typeface="Bebas Neue" charset="0"/>
              </a:rPr>
              <a:t>CREDI</a:t>
            </a:r>
            <a:r>
              <a:rPr lang="en-US" sz="13800" b="1" spc="3500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Bebas Neue" charset="0"/>
              </a:rPr>
              <a:t>JOVEN</a:t>
            </a:r>
            <a:endParaRPr lang="en-US" sz="13800" spc="3500" dirty="0">
              <a:solidFill>
                <a:schemeClr val="accent4"/>
              </a:solidFill>
              <a:latin typeface="Open Sans Light" charset="0"/>
              <a:ea typeface="Open Sans Light" charset="0"/>
              <a:cs typeface="Open Sans Light" charset="0"/>
              <a:sym typeface="Bebas Neue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80CC34-8A9D-51FD-F687-3E2A963FC721}"/>
              </a:ext>
            </a:extLst>
          </p:cNvPr>
          <p:cNvSpPr txBox="1"/>
          <p:nvPr/>
        </p:nvSpPr>
        <p:spPr>
          <a:xfrm>
            <a:off x="8499764" y="10426846"/>
            <a:ext cx="7751617" cy="212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800" b="1" dirty="0">
                <a:latin typeface="Open Sans Semibold" charset="0"/>
                <a:ea typeface="Open Sans Semibold" charset="0"/>
                <a:cs typeface="Open Sans Semibold" charset="0"/>
              </a:rPr>
              <a:t>María Cecilia Acevedo </a:t>
            </a:r>
            <a:r>
              <a:rPr lang="en-US" sz="2800" b="1" dirty="0" err="1">
                <a:latin typeface="Open Sans Semibold" charset="0"/>
                <a:ea typeface="Open Sans Semibold" charset="0"/>
                <a:cs typeface="Open Sans Semibold" charset="0"/>
              </a:rPr>
              <a:t>Galdámez</a:t>
            </a:r>
            <a:endParaRPr lang="en-US" sz="2800" b="1" dirty="0">
              <a:latin typeface="Open Sans Semibold" charset="0"/>
              <a:ea typeface="Open Sans Semibold" charset="0"/>
              <a:cs typeface="Open Sans Semibold" charset="0"/>
            </a:endParaRPr>
          </a:p>
          <a:p>
            <a:pPr algn="ctr">
              <a:lnSpc>
                <a:spcPts val="3240"/>
              </a:lnSpc>
            </a:pPr>
            <a:r>
              <a:rPr lang="en-US" sz="2800" b="1" dirty="0">
                <a:latin typeface="Open Sans Semibold" charset="0"/>
                <a:ea typeface="Open Sans Semibold" charset="0"/>
                <a:cs typeface="Open Sans Semibold" charset="0"/>
              </a:rPr>
              <a:t>Gabriela Eunice </a:t>
            </a:r>
            <a:r>
              <a:rPr lang="en-US" sz="2800" b="1" dirty="0" err="1">
                <a:latin typeface="Open Sans Semibold" charset="0"/>
                <a:ea typeface="Open Sans Semibold" charset="0"/>
                <a:cs typeface="Open Sans Semibold" charset="0"/>
              </a:rPr>
              <a:t>Chicas</a:t>
            </a:r>
            <a:r>
              <a:rPr lang="en-US" sz="2800" b="1" dirty="0">
                <a:latin typeface="Open Sans Semibold" charset="0"/>
                <a:ea typeface="Open Sans Semibold" charset="0"/>
                <a:cs typeface="Open Sans Semibold" charset="0"/>
              </a:rPr>
              <a:t> Servellon de Zwiker</a:t>
            </a:r>
          </a:p>
          <a:p>
            <a:pPr algn="ctr">
              <a:lnSpc>
                <a:spcPts val="3240"/>
              </a:lnSpc>
            </a:pPr>
            <a:r>
              <a:rPr lang="en-US" sz="2800" b="1" dirty="0">
                <a:latin typeface="Open Sans Semibold" charset="0"/>
                <a:ea typeface="Open Sans Semibold" charset="0"/>
                <a:cs typeface="Open Sans Semibold" charset="0"/>
              </a:rPr>
              <a:t>Ruddy Antonio Aguilera Lagos</a:t>
            </a:r>
          </a:p>
          <a:p>
            <a:pPr algn="ctr">
              <a:lnSpc>
                <a:spcPts val="3240"/>
              </a:lnSpc>
            </a:pPr>
            <a:r>
              <a:rPr lang="en-US" sz="2800" b="1" dirty="0">
                <a:latin typeface="Open Sans Semibold" charset="0"/>
                <a:ea typeface="Open Sans Semibold" charset="0"/>
                <a:cs typeface="Open Sans Semibold" charset="0"/>
              </a:rPr>
              <a:t>Carmen Blanc Knipping</a:t>
            </a:r>
          </a:p>
          <a:p>
            <a:pPr algn="ctr">
              <a:lnSpc>
                <a:spcPts val="3240"/>
              </a:lnSpc>
            </a:pPr>
            <a:endParaRPr lang="en-US" sz="2400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8812CA-036A-BDA3-75EC-E2C9A8A23606}"/>
              </a:ext>
            </a:extLst>
          </p:cNvPr>
          <p:cNvSpPr/>
          <p:nvPr/>
        </p:nvSpPr>
        <p:spPr>
          <a:xfrm>
            <a:off x="3871454" y="9534160"/>
            <a:ext cx="270606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NICARAGUA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E068BC-6E8B-2B24-5223-E1DF193347EF}"/>
              </a:ext>
            </a:extLst>
          </p:cNvPr>
          <p:cNvSpPr/>
          <p:nvPr/>
        </p:nvSpPr>
        <p:spPr>
          <a:xfrm>
            <a:off x="10518187" y="9539292"/>
            <a:ext cx="310533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INTEGRANTES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25EF05-C297-5BDE-20DB-F66FBAB80FCD}"/>
              </a:ext>
            </a:extLst>
          </p:cNvPr>
          <p:cNvSpPr/>
          <p:nvPr/>
        </p:nvSpPr>
        <p:spPr>
          <a:xfrm>
            <a:off x="17800135" y="9539292"/>
            <a:ext cx="364394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FINANCIERA FDL</a:t>
            </a:r>
          </a:p>
        </p:txBody>
      </p:sp>
      <p:sp>
        <p:nvSpPr>
          <p:cNvPr id="4" name="Shape 2617">
            <a:extLst>
              <a:ext uri="{FF2B5EF4-FFF2-40B4-BE49-F238E27FC236}">
                <a16:creationId xmlns:a16="http://schemas.microsoft.com/office/drawing/2014/main" id="{3DEAE6ED-237E-D9A7-CBC8-214E4B12D314}"/>
              </a:ext>
            </a:extLst>
          </p:cNvPr>
          <p:cNvSpPr/>
          <p:nvPr/>
        </p:nvSpPr>
        <p:spPr>
          <a:xfrm>
            <a:off x="11509265" y="7552751"/>
            <a:ext cx="1359118" cy="1127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6E15475-BFE6-6CBB-6831-CCF31BB98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3286" y="7573449"/>
            <a:ext cx="2660557" cy="1539536"/>
          </a:xfrm>
          <a:prstGeom prst="rect">
            <a:avLst/>
          </a:prstGeom>
        </p:spPr>
      </p:pic>
      <p:pic>
        <p:nvPicPr>
          <p:cNvPr id="22" name="Picture 21" descr="Nicaragua Country Map Simple Outline">
            <a:extLst>
              <a:ext uri="{FF2B5EF4-FFF2-40B4-BE49-F238E27FC236}">
                <a16:creationId xmlns:a16="http://schemas.microsoft.com/office/drawing/2014/main" id="{299C0620-4997-3E46-485D-F7AE09467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44926" y="7552751"/>
            <a:ext cx="1359118" cy="150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57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4A1A8-5336-C97C-72ED-41C2F3AF8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F62DBA5A-2A1B-BBEE-2923-393EDBA0318C}"/>
              </a:ext>
            </a:extLst>
          </p:cNvPr>
          <p:cNvSpPr txBox="1"/>
          <p:nvPr/>
        </p:nvSpPr>
        <p:spPr>
          <a:xfrm>
            <a:off x="8606435" y="1263600"/>
            <a:ext cx="7223644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PLAN DE FONDEO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CFB8751-4A8E-C0D4-3EA1-DDA0CDDDA9B7}"/>
              </a:ext>
            </a:extLst>
          </p:cNvPr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121959D-FC07-3267-AF7F-9054BDD4F829}"/>
              </a:ext>
            </a:extLst>
          </p:cNvPr>
          <p:cNvSpPr txBox="1"/>
          <p:nvPr/>
        </p:nvSpPr>
        <p:spPr>
          <a:xfrm>
            <a:off x="5908725" y="4913869"/>
            <a:ext cx="13364557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500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Préstamo</a:t>
            </a:r>
            <a:r>
              <a:rPr lang="en-US" sz="75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 Senior: USD 2,6 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992AE3-526B-6EFE-6FA6-360440395055}"/>
              </a:ext>
            </a:extLst>
          </p:cNvPr>
          <p:cNvSpPr txBox="1"/>
          <p:nvPr/>
        </p:nvSpPr>
        <p:spPr>
          <a:xfrm>
            <a:off x="5908725" y="6297092"/>
            <a:ext cx="13282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Financia la </a:t>
            </a:r>
            <a:r>
              <a:rPr lang="en-US" sz="3200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etapa</a:t>
            </a:r>
            <a:r>
              <a:rPr lang="en-US" sz="32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incial</a:t>
            </a:r>
            <a:r>
              <a:rPr lang="en-US" sz="32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3200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crecimiento</a:t>
            </a:r>
            <a:r>
              <a:rPr lang="en-US" sz="32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 del </a:t>
            </a:r>
            <a:r>
              <a:rPr lang="en-US" sz="3200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producto</a:t>
            </a:r>
            <a:endParaRPr lang="en-US" sz="3200" b="1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1FFA57-4AA5-0F54-B42D-F04C0CA281B8}"/>
              </a:ext>
            </a:extLst>
          </p:cNvPr>
          <p:cNvSpPr txBox="1"/>
          <p:nvPr/>
        </p:nvSpPr>
        <p:spPr>
          <a:xfrm>
            <a:off x="5908724" y="7905719"/>
            <a:ext cx="132820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Complementación</a:t>
            </a:r>
            <a:r>
              <a:rPr lang="en-US" sz="6600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 </a:t>
            </a:r>
            <a:r>
              <a:rPr lang="en-US" sz="6600" dirty="0" err="1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fondeo</a:t>
            </a:r>
            <a:r>
              <a:rPr lang="en-US" sz="6600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</a:t>
            </a:r>
            <a:r>
              <a:rPr lang="en-US" sz="6600" dirty="0" err="1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sostener</a:t>
            </a:r>
            <a:r>
              <a:rPr lang="en-US" sz="6600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el </a:t>
            </a:r>
            <a:r>
              <a:rPr lang="en-US" sz="6600" dirty="0" err="1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crecimiento</a:t>
            </a:r>
            <a:r>
              <a:rPr lang="en-US" sz="6600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/>
            <a:r>
              <a:rPr lang="en-US" sz="6600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(a </a:t>
            </a:r>
            <a:r>
              <a:rPr lang="en-US" sz="6600" dirty="0" err="1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partir</a:t>
            </a:r>
            <a:r>
              <a:rPr lang="en-US" sz="6600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 </a:t>
            </a:r>
            <a:r>
              <a:rPr lang="en-US" sz="6600" dirty="0" err="1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año</a:t>
            </a:r>
            <a:r>
              <a:rPr lang="en-US" sz="6600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3)</a:t>
            </a:r>
            <a:endParaRPr lang="en-US" sz="6600" b="1" dirty="0">
              <a:solidFill>
                <a:schemeClr val="tx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AutoShape 60">
            <a:extLst>
              <a:ext uri="{FF2B5EF4-FFF2-40B4-BE49-F238E27FC236}">
                <a16:creationId xmlns:a16="http://schemas.microsoft.com/office/drawing/2014/main" id="{5EDC9C0F-3265-C9A2-CC1C-6F31690E78EE}"/>
              </a:ext>
            </a:extLst>
          </p:cNvPr>
          <p:cNvSpPr>
            <a:spLocks/>
          </p:cNvSpPr>
          <p:nvPr/>
        </p:nvSpPr>
        <p:spPr bwMode="auto">
          <a:xfrm rot="10799989">
            <a:off x="11881255" y="7307649"/>
            <a:ext cx="499934" cy="33337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36" y="21599"/>
                </a:moveTo>
                <a:cubicBezTo>
                  <a:pt x="969" y="21599"/>
                  <a:pt x="657" y="21365"/>
                  <a:pt x="392" y="20890"/>
                </a:cubicBezTo>
                <a:cubicBezTo>
                  <a:pt x="132" y="20401"/>
                  <a:pt x="0" y="19835"/>
                  <a:pt x="0" y="19171"/>
                </a:cubicBezTo>
                <a:cubicBezTo>
                  <a:pt x="0" y="18480"/>
                  <a:pt x="135" y="17907"/>
                  <a:pt x="403" y="17419"/>
                </a:cubicBezTo>
                <a:lnTo>
                  <a:pt x="9821" y="716"/>
                </a:lnTo>
                <a:cubicBezTo>
                  <a:pt x="10089" y="240"/>
                  <a:pt x="10412" y="0"/>
                  <a:pt x="10790" y="0"/>
                </a:cubicBezTo>
                <a:cubicBezTo>
                  <a:pt x="11176" y="0"/>
                  <a:pt x="11503" y="240"/>
                  <a:pt x="11774" y="716"/>
                </a:cubicBezTo>
                <a:lnTo>
                  <a:pt x="21196" y="17419"/>
                </a:lnTo>
                <a:cubicBezTo>
                  <a:pt x="21464" y="17907"/>
                  <a:pt x="21600" y="18480"/>
                  <a:pt x="21600" y="19171"/>
                </a:cubicBezTo>
                <a:cubicBezTo>
                  <a:pt x="21600" y="19815"/>
                  <a:pt x="21467" y="20375"/>
                  <a:pt x="21203" y="20870"/>
                </a:cubicBezTo>
                <a:cubicBezTo>
                  <a:pt x="20942" y="21359"/>
                  <a:pt x="20626" y="21599"/>
                  <a:pt x="20263" y="21599"/>
                </a:cubicBezTo>
                <a:lnTo>
                  <a:pt x="1336" y="215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lIns="38092" tIns="38092" rIns="38092" bIns="38092" anchor="ctr"/>
          <a:lstStyle/>
          <a:p>
            <a:pPr defTabSz="457109">
              <a:defRPr/>
            </a:pPr>
            <a:endParaRPr lang="es-ES" sz="3000" dirty="0">
              <a:effectLst>
                <a:outerShdw blurRad="38100" dist="38100" dir="2700000" algn="tl">
                  <a:srgbClr val="000000"/>
                </a:outerShdw>
              </a:effectLst>
              <a:latin typeface="Open Sans Light" charset="0"/>
              <a:cs typeface="Open Sans Light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79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C8F79-69B9-E90E-22A7-0966E5A2E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F1D925C-FCD7-BCC2-907D-41FDCAB6DD4B}"/>
              </a:ext>
            </a:extLst>
          </p:cNvPr>
          <p:cNvSpPr txBox="1"/>
          <p:nvPr/>
        </p:nvSpPr>
        <p:spPr>
          <a:xfrm>
            <a:off x="7243064" y="1263600"/>
            <a:ext cx="9950416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CARTERA Y RESULTADOS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B1E198F-AFA2-DA2C-CCFB-3647F5E1D0A2}"/>
              </a:ext>
            </a:extLst>
          </p:cNvPr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7D555CFE-A8F8-723B-E3DA-1907BAD960D8}"/>
              </a:ext>
            </a:extLst>
          </p:cNvPr>
          <p:cNvSpPr>
            <a:spLocks/>
          </p:cNvSpPr>
          <p:nvPr/>
        </p:nvSpPr>
        <p:spPr bwMode="auto">
          <a:xfrm>
            <a:off x="13348566" y="4300161"/>
            <a:ext cx="1393833" cy="83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91440" anchor="t" anchorCtr="0">
            <a:spAutoFit/>
          </a:bodyPr>
          <a:lstStyle/>
          <a:p>
            <a:pPr algn="ctr" defTabSz="4572000">
              <a:lnSpc>
                <a:spcPts val="9600"/>
              </a:lnSpc>
            </a:pPr>
            <a:r>
              <a:rPr lang="en-US" sz="7000" spc="9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  <a:sym typeface="Bebas Neue" charset="0"/>
              </a:rPr>
              <a:t>86%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6FB1D42-2A24-7EE0-4E81-33D795996C42}"/>
              </a:ext>
            </a:extLst>
          </p:cNvPr>
          <p:cNvSpPr/>
          <p:nvPr/>
        </p:nvSpPr>
        <p:spPr>
          <a:xfrm>
            <a:off x="2120554" y="7872691"/>
            <a:ext cx="2797670" cy="2671424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C944481-AE66-5FEE-0FBE-B5BC9FDAEC86}"/>
              </a:ext>
            </a:extLst>
          </p:cNvPr>
          <p:cNvSpPr/>
          <p:nvPr/>
        </p:nvSpPr>
        <p:spPr>
          <a:xfrm>
            <a:off x="2134531" y="4367001"/>
            <a:ext cx="2797670" cy="2671424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38" name="Shape 2630">
            <a:extLst>
              <a:ext uri="{FF2B5EF4-FFF2-40B4-BE49-F238E27FC236}">
                <a16:creationId xmlns:a16="http://schemas.microsoft.com/office/drawing/2014/main" id="{A1153148-425C-1488-A4A4-941A7C7FD341}"/>
              </a:ext>
            </a:extLst>
          </p:cNvPr>
          <p:cNvSpPr/>
          <p:nvPr/>
        </p:nvSpPr>
        <p:spPr>
          <a:xfrm>
            <a:off x="10246123" y="4202795"/>
            <a:ext cx="587864" cy="10290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07" y="18651"/>
                </a:moveTo>
                <a:lnTo>
                  <a:pt x="10795" y="12327"/>
                </a:lnTo>
                <a:lnTo>
                  <a:pt x="10781" y="12326"/>
                </a:lnTo>
                <a:cubicBezTo>
                  <a:pt x="10785" y="12307"/>
                  <a:pt x="10800" y="12292"/>
                  <a:pt x="10800" y="12273"/>
                </a:cubicBezTo>
                <a:cubicBezTo>
                  <a:pt x="10800" y="12001"/>
                  <a:pt x="10398" y="11782"/>
                  <a:pt x="9900" y="11782"/>
                </a:cubicBezTo>
                <a:lnTo>
                  <a:pt x="2149" y="11782"/>
                </a:lnTo>
                <a:lnTo>
                  <a:pt x="8749" y="982"/>
                </a:lnTo>
                <a:lnTo>
                  <a:pt x="15850" y="982"/>
                </a:lnTo>
                <a:lnTo>
                  <a:pt x="11436" y="8190"/>
                </a:lnTo>
                <a:lnTo>
                  <a:pt x="11447" y="8192"/>
                </a:lnTo>
                <a:cubicBezTo>
                  <a:pt x="11417" y="8241"/>
                  <a:pt x="11391" y="8291"/>
                  <a:pt x="11391" y="8345"/>
                </a:cubicBezTo>
                <a:cubicBezTo>
                  <a:pt x="11391" y="8617"/>
                  <a:pt x="11794" y="8836"/>
                  <a:pt x="12291" y="8836"/>
                </a:cubicBezTo>
                <a:lnTo>
                  <a:pt x="19195" y="8836"/>
                </a:lnTo>
                <a:cubicBezTo>
                  <a:pt x="19195" y="8836"/>
                  <a:pt x="9507" y="18651"/>
                  <a:pt x="9507" y="18651"/>
                </a:cubicBezTo>
                <a:close/>
                <a:moveTo>
                  <a:pt x="21600" y="8345"/>
                </a:moveTo>
                <a:cubicBezTo>
                  <a:pt x="21600" y="8074"/>
                  <a:pt x="21197" y="7855"/>
                  <a:pt x="20700" y="7855"/>
                </a:cubicBezTo>
                <a:lnTo>
                  <a:pt x="13541" y="7855"/>
                </a:lnTo>
                <a:lnTo>
                  <a:pt x="17954" y="646"/>
                </a:lnTo>
                <a:lnTo>
                  <a:pt x="17944" y="644"/>
                </a:lnTo>
                <a:cubicBezTo>
                  <a:pt x="17974" y="595"/>
                  <a:pt x="18000" y="545"/>
                  <a:pt x="18000" y="491"/>
                </a:cubicBezTo>
                <a:cubicBezTo>
                  <a:pt x="18000" y="220"/>
                  <a:pt x="17598" y="0"/>
                  <a:pt x="17100" y="0"/>
                </a:cubicBezTo>
                <a:lnTo>
                  <a:pt x="8101" y="0"/>
                </a:lnTo>
                <a:cubicBezTo>
                  <a:pt x="7703" y="0"/>
                  <a:pt x="7376" y="143"/>
                  <a:pt x="7257" y="337"/>
                </a:cubicBezTo>
                <a:lnTo>
                  <a:pt x="7246" y="335"/>
                </a:lnTo>
                <a:lnTo>
                  <a:pt x="47" y="12117"/>
                </a:lnTo>
                <a:lnTo>
                  <a:pt x="57" y="12120"/>
                </a:lnTo>
                <a:cubicBezTo>
                  <a:pt x="27" y="12168"/>
                  <a:pt x="0" y="12218"/>
                  <a:pt x="0" y="12273"/>
                </a:cubicBezTo>
                <a:cubicBezTo>
                  <a:pt x="0" y="12544"/>
                  <a:pt x="403" y="12764"/>
                  <a:pt x="900" y="12764"/>
                </a:cubicBezTo>
                <a:lnTo>
                  <a:pt x="8895" y="12764"/>
                </a:lnTo>
                <a:lnTo>
                  <a:pt x="7206" y="21055"/>
                </a:lnTo>
                <a:lnTo>
                  <a:pt x="7220" y="21056"/>
                </a:lnTo>
                <a:cubicBezTo>
                  <a:pt x="7216" y="21074"/>
                  <a:pt x="7200" y="21090"/>
                  <a:pt x="7200" y="21109"/>
                </a:cubicBezTo>
                <a:cubicBezTo>
                  <a:pt x="7200" y="21380"/>
                  <a:pt x="7603" y="21600"/>
                  <a:pt x="8101" y="21600"/>
                </a:cubicBezTo>
                <a:cubicBezTo>
                  <a:pt x="8464" y="21600"/>
                  <a:pt x="8761" y="21480"/>
                  <a:pt x="8900" y="21310"/>
                </a:cubicBezTo>
                <a:lnTo>
                  <a:pt x="8918" y="21315"/>
                </a:lnTo>
                <a:lnTo>
                  <a:pt x="21517" y="8551"/>
                </a:lnTo>
                <a:lnTo>
                  <a:pt x="21513" y="8550"/>
                </a:lnTo>
                <a:cubicBezTo>
                  <a:pt x="21567" y="8487"/>
                  <a:pt x="21600" y="8419"/>
                  <a:pt x="21600" y="834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 b="1" dirty="0"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121400F-B8A1-BD70-4D2B-1731CF20F447}"/>
              </a:ext>
            </a:extLst>
          </p:cNvPr>
          <p:cNvGrpSpPr/>
          <p:nvPr/>
        </p:nvGrpSpPr>
        <p:grpSpPr>
          <a:xfrm>
            <a:off x="2524286" y="5030670"/>
            <a:ext cx="1990206" cy="1536936"/>
            <a:chOff x="2495909" y="4072859"/>
            <a:chExt cx="1990206" cy="1536936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2E5106B-0609-29A2-7ECA-85379747C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909" y="4072859"/>
              <a:ext cx="1990206" cy="1214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91440" anchor="t" anchorCtr="0">
              <a:spAutoFit/>
            </a:bodyPr>
            <a:lstStyle/>
            <a:p>
              <a:pPr algn="ctr" defTabSz="4572000">
                <a:lnSpc>
                  <a:spcPts val="9600"/>
                </a:lnSpc>
              </a:pPr>
              <a:r>
                <a:rPr lang="en-US" sz="4800" b="1" spc="-15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  <a:sym typeface="Bebas Neue" charset="0"/>
                </a:rPr>
                <a:t>4.444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1E50FAB-D974-C138-88F8-D5B7FBE8E618}"/>
                </a:ext>
              </a:extLst>
            </p:cNvPr>
            <p:cNvSpPr txBox="1"/>
            <p:nvPr/>
          </p:nvSpPr>
          <p:spPr>
            <a:xfrm>
              <a:off x="2637578" y="5086575"/>
              <a:ext cx="17636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CLIENTES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C7416EB-B5D9-D60C-EF73-098B8BC159A5}"/>
              </a:ext>
            </a:extLst>
          </p:cNvPr>
          <p:cNvGrpSpPr/>
          <p:nvPr/>
        </p:nvGrpSpPr>
        <p:grpSpPr>
          <a:xfrm>
            <a:off x="5842234" y="7937939"/>
            <a:ext cx="2797670" cy="2671424"/>
            <a:chOff x="5293293" y="6016582"/>
            <a:chExt cx="2797670" cy="267142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7053D49-5DD8-0D42-EAA2-28ADE978CEC1}"/>
                </a:ext>
              </a:extLst>
            </p:cNvPr>
            <p:cNvSpPr/>
            <p:nvPr/>
          </p:nvSpPr>
          <p:spPr>
            <a:xfrm>
              <a:off x="5293293" y="6016582"/>
              <a:ext cx="2797670" cy="2671424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Open Sans Semibold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D5646EBC-1BC2-D499-FFFE-0F18AA5BD14A}"/>
                </a:ext>
              </a:extLst>
            </p:cNvPr>
            <p:cNvGrpSpPr/>
            <p:nvPr/>
          </p:nvGrpSpPr>
          <p:grpSpPr>
            <a:xfrm>
              <a:off x="5711829" y="6648889"/>
              <a:ext cx="2170286" cy="1530465"/>
              <a:chOff x="2553067" y="3942289"/>
              <a:chExt cx="2170286" cy="1530465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D62D513F-6BD1-F3A5-CDFE-48BA4CEE6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3067" y="3942289"/>
                <a:ext cx="2170286" cy="11746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91440" anchor="t" anchorCtr="0">
                <a:spAutoFit/>
              </a:bodyPr>
              <a:lstStyle/>
              <a:p>
                <a:pPr algn="ctr" defTabSz="4572000">
                  <a:lnSpc>
                    <a:spcPts val="9600"/>
                  </a:lnSpc>
                </a:pPr>
                <a:r>
                  <a:rPr lang="en-US" sz="4800" b="1" spc="-150" dirty="0">
                    <a:solidFill>
                      <a:schemeClr val="bg1"/>
                    </a:solidFill>
                    <a:latin typeface="Open Sans" charset="0"/>
                    <a:ea typeface="Open Sans" charset="0"/>
                    <a:cs typeface="Open Sans" charset="0"/>
                    <a:sym typeface="Bebas Neue" charset="0"/>
                  </a:rPr>
                  <a:t>AÑO 2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6DE2F81-3B48-5982-20BB-5C95936E320C}"/>
                  </a:ext>
                </a:extLst>
              </p:cNvPr>
              <p:cNvSpPr txBox="1"/>
              <p:nvPr/>
            </p:nvSpPr>
            <p:spPr>
              <a:xfrm>
                <a:off x="2689923" y="4949534"/>
                <a:ext cx="176330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Open Sans" charset="0"/>
                    <a:ea typeface="Open Sans" charset="0"/>
                    <a:cs typeface="Open Sans" charset="0"/>
                  </a:rPr>
                  <a:t>POSITIVO</a:t>
                </a:r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11B373B-17CD-FC70-CAAD-97C99E38FA28}"/>
              </a:ext>
            </a:extLst>
          </p:cNvPr>
          <p:cNvGrpSpPr/>
          <p:nvPr/>
        </p:nvGrpSpPr>
        <p:grpSpPr>
          <a:xfrm>
            <a:off x="5633386" y="4367001"/>
            <a:ext cx="2797670" cy="2671424"/>
            <a:chOff x="5516945" y="3038836"/>
            <a:chExt cx="2797670" cy="267142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A8A8FE4-4BB0-97C6-0478-F532B7361752}"/>
                </a:ext>
              </a:extLst>
            </p:cNvPr>
            <p:cNvSpPr/>
            <p:nvPr/>
          </p:nvSpPr>
          <p:spPr>
            <a:xfrm>
              <a:off x="5516945" y="3038836"/>
              <a:ext cx="2797670" cy="2671424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Open Sans Semibold" charset="0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2EEFA34-3DF4-45D5-CBD0-8A5F9EDAAE5D}"/>
                </a:ext>
              </a:extLst>
            </p:cNvPr>
            <p:cNvGrpSpPr/>
            <p:nvPr/>
          </p:nvGrpSpPr>
          <p:grpSpPr>
            <a:xfrm>
              <a:off x="5516945" y="3701770"/>
              <a:ext cx="2721245" cy="1528241"/>
              <a:chOff x="2112027" y="3920190"/>
              <a:chExt cx="2721245" cy="1528241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DBA593BF-1A4E-96CE-CDCD-3542D675A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2027" y="3920190"/>
                <a:ext cx="2721245" cy="11746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91440" anchor="t" anchorCtr="0">
                <a:spAutoFit/>
              </a:bodyPr>
              <a:lstStyle/>
              <a:p>
                <a:pPr algn="ctr" defTabSz="4572000">
                  <a:lnSpc>
                    <a:spcPts val="9600"/>
                  </a:lnSpc>
                </a:pPr>
                <a:r>
                  <a:rPr lang="en-US" sz="4800" b="1" spc="-150" dirty="0">
                    <a:solidFill>
                      <a:schemeClr val="bg1"/>
                    </a:solidFill>
                    <a:latin typeface="Open Sans" charset="0"/>
                    <a:ea typeface="Open Sans" charset="0"/>
                    <a:cs typeface="Open Sans" charset="0"/>
                    <a:sym typeface="Bebas Neue" charset="0"/>
                  </a:rPr>
                  <a:t>USD 5,3M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ECE479C-A62E-23C8-2356-F0730749AD97}"/>
                  </a:ext>
                </a:extLst>
              </p:cNvPr>
              <p:cNvSpPr txBox="1"/>
              <p:nvPr/>
            </p:nvSpPr>
            <p:spPr>
              <a:xfrm>
                <a:off x="2665630" y="4925211"/>
                <a:ext cx="17075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Open Sans" charset="0"/>
                    <a:ea typeface="Open Sans" charset="0"/>
                    <a:cs typeface="Open Sans" charset="0"/>
                  </a:rPr>
                  <a:t>CARTERA</a:t>
                </a: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B8A2D03-B00D-186A-11B3-4BA4E81F268B}"/>
              </a:ext>
            </a:extLst>
          </p:cNvPr>
          <p:cNvGrpSpPr/>
          <p:nvPr/>
        </p:nvGrpSpPr>
        <p:grpSpPr>
          <a:xfrm>
            <a:off x="2095911" y="8535232"/>
            <a:ext cx="2797670" cy="1565479"/>
            <a:chOff x="1939491" y="3920190"/>
            <a:chExt cx="2797670" cy="1565479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7AF85C1-3515-30F6-46A8-937133AC9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9491" y="3920190"/>
              <a:ext cx="2797670" cy="1174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91440" anchor="t" anchorCtr="0">
              <a:spAutoFit/>
            </a:bodyPr>
            <a:lstStyle/>
            <a:p>
              <a:pPr algn="ctr" defTabSz="4572000">
                <a:lnSpc>
                  <a:spcPts val="9600"/>
                </a:lnSpc>
              </a:pPr>
              <a:r>
                <a:rPr lang="en-US" sz="4800" b="1" spc="-15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  <a:sym typeface="Bebas Neue" charset="0"/>
                </a:rPr>
                <a:t>USD 700K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48D7820-42CB-4FA4-F28B-3BE15AC04EB2}"/>
                </a:ext>
              </a:extLst>
            </p:cNvPr>
            <p:cNvSpPr txBox="1"/>
            <p:nvPr/>
          </p:nvSpPr>
          <p:spPr>
            <a:xfrm>
              <a:off x="2473953" y="4962449"/>
              <a:ext cx="17724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UTILIDAD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7A03985-D220-3492-D2F3-3444DD367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3914" y="3458817"/>
            <a:ext cx="13705737" cy="830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5608218" y="4356656"/>
            <a:ext cx="2988527" cy="2988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0486531" y="1263600"/>
            <a:ext cx="3463448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PRICING</a:t>
            </a:r>
          </a:p>
        </p:txBody>
      </p:sp>
      <p:cxnSp>
        <p:nvCxnSpPr>
          <p:cNvPr id="73" name="Straight Connector 72"/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itle 2"/>
          <p:cNvSpPr txBox="1">
            <a:spLocks/>
          </p:cNvSpPr>
          <p:nvPr/>
        </p:nvSpPr>
        <p:spPr>
          <a:xfrm>
            <a:off x="7671765" y="8040975"/>
            <a:ext cx="10426164" cy="3939735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chemeClr val="tx1">
                    <a:lumMod val="50000"/>
                  </a:schemeClr>
                </a:solidFill>
              </a:rPr>
              <a:t>Requisitos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Destino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</a:rPr>
              <a:t>adecuado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 del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</a:rPr>
              <a:t>crédito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r>
              <a:rPr lang="en-US" sz="3600" dirty="0" err="1">
                <a:solidFill>
                  <a:schemeClr val="tx1">
                    <a:lumMod val="50000"/>
                  </a:schemeClr>
                </a:solidFill>
              </a:rPr>
              <a:t>Clasificación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</a:rPr>
              <a:t>crediticia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 "A" y “B”</a:t>
            </a:r>
          </a:p>
          <a:p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Pagos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</a:rPr>
              <a:t>puntuales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r>
              <a:rPr lang="en-US" sz="3600" dirty="0" err="1">
                <a:solidFill>
                  <a:schemeClr val="tx1">
                    <a:lumMod val="50000"/>
                  </a:schemeClr>
                </a:solidFill>
              </a:rPr>
              <a:t>Estabilidad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 del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</a:rPr>
              <a:t>negocio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>
            <a:off x="13751169" y="5895523"/>
            <a:ext cx="1771328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>
            <a:off x="8717954" y="5895523"/>
            <a:ext cx="1762477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803217" y="5250754"/>
            <a:ext cx="285366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-15%</a:t>
            </a:r>
          </a:p>
        </p:txBody>
      </p:sp>
      <p:sp>
        <p:nvSpPr>
          <p:cNvPr id="20" name="Oval 19"/>
          <p:cNvSpPr/>
          <p:nvPr/>
        </p:nvSpPr>
        <p:spPr>
          <a:xfrm>
            <a:off x="5678976" y="4437338"/>
            <a:ext cx="2988527" cy="2988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66%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893657" y="5404641"/>
            <a:ext cx="241765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56,1%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B27814-FEE7-0F64-BC7A-391B4703E8EE}"/>
              </a:ext>
            </a:extLst>
          </p:cNvPr>
          <p:cNvGrpSpPr/>
          <p:nvPr/>
        </p:nvGrpSpPr>
        <p:grpSpPr>
          <a:xfrm>
            <a:off x="2266099" y="8535232"/>
            <a:ext cx="2627482" cy="1528241"/>
            <a:chOff x="2109679" y="3920190"/>
            <a:chExt cx="2627482" cy="152824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DC41E2-DF1F-6E77-9821-8CD9443AE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679" y="3920190"/>
              <a:ext cx="2627482" cy="1174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91440" anchor="t" anchorCtr="0">
              <a:spAutoFit/>
            </a:bodyPr>
            <a:lstStyle/>
            <a:p>
              <a:pPr algn="ctr" defTabSz="4572000">
                <a:lnSpc>
                  <a:spcPts val="9600"/>
                </a:lnSpc>
              </a:pPr>
              <a:r>
                <a:rPr lang="en-US" sz="4800" b="1" spc="-15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  <a:sym typeface="Bebas Neue" charset="0"/>
                </a:rPr>
                <a:t>US$700K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0735C0-372D-E839-73F8-1696E49D9EC6}"/>
                </a:ext>
              </a:extLst>
            </p:cNvPr>
            <p:cNvSpPr txBox="1"/>
            <p:nvPr/>
          </p:nvSpPr>
          <p:spPr>
            <a:xfrm>
              <a:off x="2633154" y="4925211"/>
              <a:ext cx="17724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UTILIDAD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4634AE8-A12B-B5AE-E83F-3DA81DC2B556}"/>
              </a:ext>
            </a:extLst>
          </p:cNvPr>
          <p:cNvSpPr txBox="1"/>
          <p:nvPr/>
        </p:nvSpPr>
        <p:spPr>
          <a:xfrm>
            <a:off x="6444802" y="6323900"/>
            <a:ext cx="1537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TEA FDL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E0CD44-B7C0-BEDE-9F4E-9215E5490F6F}"/>
              </a:ext>
            </a:extLst>
          </p:cNvPr>
          <p:cNvSpPr txBox="1"/>
          <p:nvPr/>
        </p:nvSpPr>
        <p:spPr>
          <a:xfrm>
            <a:off x="16796549" y="6348725"/>
            <a:ext cx="811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TEA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78C551-9716-35B0-50CC-38AC1C9AF61F}"/>
              </a:ext>
            </a:extLst>
          </p:cNvPr>
          <p:cNvSpPr txBox="1"/>
          <p:nvPr/>
        </p:nvSpPr>
        <p:spPr>
          <a:xfrm>
            <a:off x="10492999" y="6465669"/>
            <a:ext cx="37056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sobre</a:t>
            </a:r>
            <a:r>
              <a:rPr lang="en-US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intereses</a:t>
            </a:r>
            <a:endParaRPr lang="en-US" b="1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41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9811457" y="1263600"/>
            <a:ext cx="4813562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VIABILIDAD</a:t>
            </a:r>
          </a:p>
        </p:txBody>
      </p:sp>
      <p:cxnSp>
        <p:nvCxnSpPr>
          <p:cNvPr id="73" name="Straight Connector 72"/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183"/>
          <p:cNvSpPr>
            <a:spLocks/>
          </p:cNvSpPr>
          <p:nvPr/>
        </p:nvSpPr>
        <p:spPr bwMode="auto">
          <a:xfrm>
            <a:off x="8200797" y="4991011"/>
            <a:ext cx="3408437" cy="2075530"/>
          </a:xfrm>
          <a:custGeom>
            <a:avLst/>
            <a:gdLst>
              <a:gd name="T0" fmla="*/ 688 w 895"/>
              <a:gd name="T1" fmla="*/ 545 h 545"/>
              <a:gd name="T2" fmla="*/ 0 w 895"/>
              <a:gd name="T3" fmla="*/ 545 h 545"/>
              <a:gd name="T4" fmla="*/ 0 w 895"/>
              <a:gd name="T5" fmla="*/ 0 h 545"/>
              <a:gd name="T6" fmla="*/ 688 w 895"/>
              <a:gd name="T7" fmla="*/ 0 h 545"/>
              <a:gd name="T8" fmla="*/ 895 w 895"/>
              <a:gd name="T9" fmla="*/ 272 h 545"/>
              <a:gd name="T10" fmla="*/ 688 w 895"/>
              <a:gd name="T11" fmla="*/ 545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95" h="545">
                <a:moveTo>
                  <a:pt x="688" y="545"/>
                </a:moveTo>
                <a:lnTo>
                  <a:pt x="0" y="545"/>
                </a:lnTo>
                <a:lnTo>
                  <a:pt x="0" y="0"/>
                </a:lnTo>
                <a:lnTo>
                  <a:pt x="688" y="0"/>
                </a:lnTo>
                <a:lnTo>
                  <a:pt x="895" y="272"/>
                </a:lnTo>
                <a:lnTo>
                  <a:pt x="688" y="54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3599" b="1">
              <a:latin typeface="Open Sans Semibold" charset="0"/>
            </a:endParaRPr>
          </a:p>
        </p:txBody>
      </p:sp>
      <p:sp>
        <p:nvSpPr>
          <p:cNvPr id="36" name="Freeform 184"/>
          <p:cNvSpPr>
            <a:spLocks/>
          </p:cNvSpPr>
          <p:nvPr/>
        </p:nvSpPr>
        <p:spPr bwMode="auto">
          <a:xfrm>
            <a:off x="10744264" y="4991011"/>
            <a:ext cx="5436797" cy="2075530"/>
          </a:xfrm>
          <a:custGeom>
            <a:avLst/>
            <a:gdLst>
              <a:gd name="T0" fmla="*/ 0 w 1550"/>
              <a:gd name="T1" fmla="*/ 0 h 647"/>
              <a:gd name="T2" fmla="*/ 245 w 1550"/>
              <a:gd name="T3" fmla="*/ 323 h 647"/>
              <a:gd name="T4" fmla="*/ 0 w 1550"/>
              <a:gd name="T5" fmla="*/ 647 h 647"/>
              <a:gd name="T6" fmla="*/ 1399 w 1550"/>
              <a:gd name="T7" fmla="*/ 647 h 647"/>
              <a:gd name="T8" fmla="*/ 1550 w 1550"/>
              <a:gd name="T9" fmla="*/ 495 h 647"/>
              <a:gd name="T10" fmla="*/ 1550 w 1550"/>
              <a:gd name="T11" fmla="*/ 152 h 647"/>
              <a:gd name="T12" fmla="*/ 1399 w 1550"/>
              <a:gd name="T13" fmla="*/ 0 h 647"/>
              <a:gd name="T14" fmla="*/ 0 w 1550"/>
              <a:gd name="T15" fmla="*/ 0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50" h="647">
                <a:moveTo>
                  <a:pt x="0" y="0"/>
                </a:moveTo>
                <a:cubicBezTo>
                  <a:pt x="245" y="323"/>
                  <a:pt x="245" y="323"/>
                  <a:pt x="245" y="323"/>
                </a:cubicBezTo>
                <a:cubicBezTo>
                  <a:pt x="0" y="647"/>
                  <a:pt x="0" y="647"/>
                  <a:pt x="0" y="647"/>
                </a:cubicBezTo>
                <a:cubicBezTo>
                  <a:pt x="1399" y="647"/>
                  <a:pt x="1399" y="647"/>
                  <a:pt x="1399" y="647"/>
                </a:cubicBezTo>
                <a:cubicBezTo>
                  <a:pt x="1482" y="647"/>
                  <a:pt x="1550" y="579"/>
                  <a:pt x="1550" y="495"/>
                </a:cubicBezTo>
                <a:cubicBezTo>
                  <a:pt x="1550" y="152"/>
                  <a:pt x="1550" y="152"/>
                  <a:pt x="1550" y="152"/>
                </a:cubicBezTo>
                <a:cubicBezTo>
                  <a:pt x="1550" y="68"/>
                  <a:pt x="1482" y="0"/>
                  <a:pt x="139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3599" b="1">
              <a:latin typeface="Open Sans Semibold" charset="0"/>
            </a:endParaRPr>
          </a:p>
        </p:txBody>
      </p:sp>
      <p:sp>
        <p:nvSpPr>
          <p:cNvPr id="37" name="Freeform 185"/>
          <p:cNvSpPr>
            <a:spLocks/>
          </p:cNvSpPr>
          <p:nvPr/>
        </p:nvSpPr>
        <p:spPr bwMode="auto">
          <a:xfrm>
            <a:off x="8200797" y="7637787"/>
            <a:ext cx="3408437" cy="2075530"/>
          </a:xfrm>
          <a:custGeom>
            <a:avLst/>
            <a:gdLst>
              <a:gd name="T0" fmla="*/ 688 w 895"/>
              <a:gd name="T1" fmla="*/ 545 h 545"/>
              <a:gd name="T2" fmla="*/ 0 w 895"/>
              <a:gd name="T3" fmla="*/ 545 h 545"/>
              <a:gd name="T4" fmla="*/ 0 w 895"/>
              <a:gd name="T5" fmla="*/ 0 h 545"/>
              <a:gd name="T6" fmla="*/ 688 w 895"/>
              <a:gd name="T7" fmla="*/ 0 h 545"/>
              <a:gd name="T8" fmla="*/ 895 w 895"/>
              <a:gd name="T9" fmla="*/ 272 h 545"/>
              <a:gd name="T10" fmla="*/ 688 w 895"/>
              <a:gd name="T11" fmla="*/ 545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95" h="545">
                <a:moveTo>
                  <a:pt x="688" y="545"/>
                </a:moveTo>
                <a:lnTo>
                  <a:pt x="0" y="545"/>
                </a:lnTo>
                <a:lnTo>
                  <a:pt x="0" y="0"/>
                </a:lnTo>
                <a:lnTo>
                  <a:pt x="688" y="0"/>
                </a:lnTo>
                <a:lnTo>
                  <a:pt x="895" y="272"/>
                </a:lnTo>
                <a:lnTo>
                  <a:pt x="688" y="54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3599" b="1">
              <a:latin typeface="Open Sans Semibold" charset="0"/>
            </a:endParaRPr>
          </a:p>
        </p:txBody>
      </p:sp>
      <p:sp>
        <p:nvSpPr>
          <p:cNvPr id="38" name="Freeform 186"/>
          <p:cNvSpPr>
            <a:spLocks/>
          </p:cNvSpPr>
          <p:nvPr/>
        </p:nvSpPr>
        <p:spPr bwMode="auto">
          <a:xfrm>
            <a:off x="10744264" y="7637787"/>
            <a:ext cx="5436797" cy="2075530"/>
          </a:xfrm>
          <a:custGeom>
            <a:avLst/>
            <a:gdLst>
              <a:gd name="T0" fmla="*/ 0 w 1550"/>
              <a:gd name="T1" fmla="*/ 0 h 646"/>
              <a:gd name="T2" fmla="*/ 245 w 1550"/>
              <a:gd name="T3" fmla="*/ 323 h 646"/>
              <a:gd name="T4" fmla="*/ 0 w 1550"/>
              <a:gd name="T5" fmla="*/ 646 h 646"/>
              <a:gd name="T6" fmla="*/ 1399 w 1550"/>
              <a:gd name="T7" fmla="*/ 646 h 646"/>
              <a:gd name="T8" fmla="*/ 1550 w 1550"/>
              <a:gd name="T9" fmla="*/ 495 h 646"/>
              <a:gd name="T10" fmla="*/ 1550 w 1550"/>
              <a:gd name="T11" fmla="*/ 152 h 646"/>
              <a:gd name="T12" fmla="*/ 1399 w 1550"/>
              <a:gd name="T13" fmla="*/ 0 h 646"/>
              <a:gd name="T14" fmla="*/ 0 w 1550"/>
              <a:gd name="T15" fmla="*/ 0 h 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50" h="646">
                <a:moveTo>
                  <a:pt x="0" y="0"/>
                </a:moveTo>
                <a:cubicBezTo>
                  <a:pt x="245" y="323"/>
                  <a:pt x="245" y="323"/>
                  <a:pt x="245" y="323"/>
                </a:cubicBezTo>
                <a:cubicBezTo>
                  <a:pt x="0" y="646"/>
                  <a:pt x="0" y="646"/>
                  <a:pt x="0" y="646"/>
                </a:cubicBezTo>
                <a:cubicBezTo>
                  <a:pt x="1399" y="646"/>
                  <a:pt x="1399" y="646"/>
                  <a:pt x="1399" y="646"/>
                </a:cubicBezTo>
                <a:cubicBezTo>
                  <a:pt x="1482" y="646"/>
                  <a:pt x="1550" y="578"/>
                  <a:pt x="1550" y="495"/>
                </a:cubicBezTo>
                <a:cubicBezTo>
                  <a:pt x="1550" y="152"/>
                  <a:pt x="1550" y="152"/>
                  <a:pt x="1550" y="152"/>
                </a:cubicBezTo>
                <a:cubicBezTo>
                  <a:pt x="1550" y="68"/>
                  <a:pt x="1482" y="0"/>
                  <a:pt x="139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en-US" sz="3599" b="1">
              <a:latin typeface="Open Sans Semibold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489343" y="8154162"/>
            <a:ext cx="2217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TIR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1609234" y="5585628"/>
            <a:ext cx="4625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USD 1,1M*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8489343" y="5520480"/>
            <a:ext cx="2217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VAN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95E20C-8559-F15E-9430-91882607A371}"/>
              </a:ext>
            </a:extLst>
          </p:cNvPr>
          <p:cNvSpPr txBox="1"/>
          <p:nvPr/>
        </p:nvSpPr>
        <p:spPr>
          <a:xfrm>
            <a:off x="6915187" y="11493147"/>
            <a:ext cx="12196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*Valor terminal: </a:t>
            </a:r>
            <a:r>
              <a:rPr lang="en-US" sz="3600" b="1" dirty="0" err="1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múltiplo</a:t>
            </a:r>
            <a:r>
              <a:rPr lang="en-US" sz="3600" b="1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salida P/B = 1,2x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ACD1B9-1E5C-8EF8-4741-B8622B0BC6B0}"/>
              </a:ext>
            </a:extLst>
          </p:cNvPr>
          <p:cNvSpPr txBox="1"/>
          <p:nvPr/>
        </p:nvSpPr>
        <p:spPr>
          <a:xfrm>
            <a:off x="11573376" y="8104708"/>
            <a:ext cx="41662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26,7%</a:t>
            </a:r>
          </a:p>
        </p:txBody>
      </p:sp>
    </p:spTree>
    <p:extLst>
      <p:ext uri="{BB962C8B-B14F-4D97-AF65-F5344CB8AC3E}">
        <p14:creationId xmlns:p14="http://schemas.microsoft.com/office/powerpoint/2010/main" val="193815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DCEFE-20A6-C664-1DB2-50FFD7CDA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9ADC51D2-1B2D-FEEF-408F-5AAE3AB27562}"/>
              </a:ext>
            </a:extLst>
          </p:cNvPr>
          <p:cNvSpPr txBox="1"/>
          <p:nvPr/>
        </p:nvSpPr>
        <p:spPr>
          <a:xfrm>
            <a:off x="7985234" y="1263600"/>
            <a:ext cx="8466036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IMPACTO SOBRE FDL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B713DC-9842-CECA-F1DB-B246938E93AD}"/>
              </a:ext>
            </a:extLst>
          </p:cNvPr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129">
            <a:extLst>
              <a:ext uri="{FF2B5EF4-FFF2-40B4-BE49-F238E27FC236}">
                <a16:creationId xmlns:a16="http://schemas.microsoft.com/office/drawing/2014/main" id="{C4C2E70C-7937-B342-5311-BB1FB8287FB3}"/>
              </a:ext>
            </a:extLst>
          </p:cNvPr>
          <p:cNvSpPr>
            <a:spLocks/>
          </p:cNvSpPr>
          <p:nvPr/>
        </p:nvSpPr>
        <p:spPr bwMode="auto">
          <a:xfrm>
            <a:off x="14540857" y="4175014"/>
            <a:ext cx="3372718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500" b="1" spc="300" dirty="0">
                <a:solidFill>
                  <a:srgbClr val="FFFFFF"/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BRAND NAME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60E955-8C05-491E-C177-63E7605F0123}"/>
              </a:ext>
            </a:extLst>
          </p:cNvPr>
          <p:cNvSpPr/>
          <p:nvPr/>
        </p:nvSpPr>
        <p:spPr>
          <a:xfrm>
            <a:off x="6057977" y="2977166"/>
            <a:ext cx="3810710" cy="1849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200">
              <a:solidFill>
                <a:schemeClr val="tx1"/>
              </a:solidFill>
              <a:latin typeface="Open Sans Light" charset="0"/>
              <a:cs typeface="Open Sans Light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62C498A-AD2E-85C7-9F14-44966B009832}"/>
              </a:ext>
            </a:extLst>
          </p:cNvPr>
          <p:cNvSpPr/>
          <p:nvPr/>
        </p:nvSpPr>
        <p:spPr>
          <a:xfrm>
            <a:off x="9868685" y="2977166"/>
            <a:ext cx="4237519" cy="18498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200">
              <a:solidFill>
                <a:schemeClr val="tx1"/>
              </a:solidFill>
              <a:latin typeface="Open Sans Light" charset="0"/>
              <a:cs typeface="Open Sans Light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3419DD-8C44-4E45-9FEC-DB6DA7E21B76}"/>
              </a:ext>
            </a:extLst>
          </p:cNvPr>
          <p:cNvSpPr/>
          <p:nvPr/>
        </p:nvSpPr>
        <p:spPr>
          <a:xfrm>
            <a:off x="14082153" y="2977166"/>
            <a:ext cx="4237519" cy="18498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200">
              <a:solidFill>
                <a:schemeClr val="tx1"/>
              </a:solidFill>
              <a:latin typeface="Open Sans Light" charset="0"/>
              <a:cs typeface="Open Sans Light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F47A5E-D55C-0FEC-7EF6-DD5EB980AA43}"/>
              </a:ext>
            </a:extLst>
          </p:cNvPr>
          <p:cNvSpPr/>
          <p:nvPr/>
        </p:nvSpPr>
        <p:spPr>
          <a:xfrm>
            <a:off x="6057977" y="4860698"/>
            <a:ext cx="12261695" cy="1353640"/>
          </a:xfrm>
          <a:prstGeom prst="rect">
            <a:avLst/>
          </a:prstGeom>
          <a:solidFill>
            <a:schemeClr val="bg1">
              <a:lumMod val="95000"/>
              <a:alpha val="4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200" dirty="0">
              <a:solidFill>
                <a:schemeClr val="tx1"/>
              </a:solidFill>
              <a:latin typeface="Open Sans Light" charset="0"/>
              <a:cs typeface="Open Sans Light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664BAE-ACF5-530E-5A76-831970F3197E}"/>
              </a:ext>
            </a:extLst>
          </p:cNvPr>
          <p:cNvSpPr/>
          <p:nvPr/>
        </p:nvSpPr>
        <p:spPr>
          <a:xfrm>
            <a:off x="6057978" y="7567980"/>
            <a:ext cx="12261694" cy="1353640"/>
          </a:xfrm>
          <a:prstGeom prst="rect">
            <a:avLst/>
          </a:prstGeom>
          <a:solidFill>
            <a:schemeClr val="bg1">
              <a:lumMod val="95000"/>
              <a:alpha val="4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200">
              <a:solidFill>
                <a:schemeClr val="tx1"/>
              </a:solidFill>
              <a:latin typeface="Open Sans Light" charset="0"/>
              <a:cs typeface="Open Sans Light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0FC7E7-84C8-3331-0835-D6815CADFEE9}"/>
              </a:ext>
            </a:extLst>
          </p:cNvPr>
          <p:cNvSpPr/>
          <p:nvPr/>
        </p:nvSpPr>
        <p:spPr>
          <a:xfrm>
            <a:off x="6057978" y="10275262"/>
            <a:ext cx="12261694" cy="1353640"/>
          </a:xfrm>
          <a:prstGeom prst="rect">
            <a:avLst/>
          </a:prstGeom>
          <a:solidFill>
            <a:schemeClr val="bg1">
              <a:lumMod val="95000"/>
              <a:alpha val="4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7200">
              <a:solidFill>
                <a:schemeClr val="tx1"/>
              </a:solidFill>
              <a:latin typeface="Open Sans Light" charset="0"/>
              <a:cs typeface="Open Sans Light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FDFC936-C340-36D3-FCF3-BACE4F7F65D7}"/>
              </a:ext>
            </a:extLst>
          </p:cNvPr>
          <p:cNvCxnSpPr>
            <a:cxnSpLocks/>
          </p:cNvCxnSpPr>
          <p:nvPr/>
        </p:nvCxnSpPr>
        <p:spPr>
          <a:xfrm>
            <a:off x="6057977" y="6214340"/>
            <a:ext cx="1226169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521066-959F-C637-F288-2533588A85D1}"/>
              </a:ext>
            </a:extLst>
          </p:cNvPr>
          <p:cNvCxnSpPr>
            <a:cxnSpLocks/>
          </p:cNvCxnSpPr>
          <p:nvPr/>
        </p:nvCxnSpPr>
        <p:spPr>
          <a:xfrm>
            <a:off x="6057977" y="7567980"/>
            <a:ext cx="1226169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2A0490-9713-0FE5-1B8F-8505018BDEE1}"/>
              </a:ext>
            </a:extLst>
          </p:cNvPr>
          <p:cNvCxnSpPr>
            <a:cxnSpLocks/>
          </p:cNvCxnSpPr>
          <p:nvPr/>
        </p:nvCxnSpPr>
        <p:spPr>
          <a:xfrm>
            <a:off x="6057977" y="8921620"/>
            <a:ext cx="1226169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2C3640-A592-2025-6B7B-19227AE270A2}"/>
              </a:ext>
            </a:extLst>
          </p:cNvPr>
          <p:cNvCxnSpPr>
            <a:cxnSpLocks/>
          </p:cNvCxnSpPr>
          <p:nvPr/>
        </p:nvCxnSpPr>
        <p:spPr>
          <a:xfrm>
            <a:off x="6057977" y="10275262"/>
            <a:ext cx="1226169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139DA6-DD34-5937-A44C-A1589627B1DE}"/>
              </a:ext>
            </a:extLst>
          </p:cNvPr>
          <p:cNvCxnSpPr>
            <a:cxnSpLocks/>
          </p:cNvCxnSpPr>
          <p:nvPr/>
        </p:nvCxnSpPr>
        <p:spPr>
          <a:xfrm>
            <a:off x="6057977" y="12809606"/>
            <a:ext cx="1226169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29">
            <a:extLst>
              <a:ext uri="{FF2B5EF4-FFF2-40B4-BE49-F238E27FC236}">
                <a16:creationId xmlns:a16="http://schemas.microsoft.com/office/drawing/2014/main" id="{5093F876-75BA-931A-3ACA-CB694264651B}"/>
              </a:ext>
            </a:extLst>
          </p:cNvPr>
          <p:cNvSpPr>
            <a:spLocks/>
          </p:cNvSpPr>
          <p:nvPr/>
        </p:nvSpPr>
        <p:spPr bwMode="auto">
          <a:xfrm>
            <a:off x="6209641" y="5348387"/>
            <a:ext cx="350647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tx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CARTERA BRUTA</a:t>
            </a:r>
          </a:p>
        </p:txBody>
      </p:sp>
      <p:sp>
        <p:nvSpPr>
          <p:cNvPr id="18" name="Rectangle 129">
            <a:extLst>
              <a:ext uri="{FF2B5EF4-FFF2-40B4-BE49-F238E27FC236}">
                <a16:creationId xmlns:a16="http://schemas.microsoft.com/office/drawing/2014/main" id="{68A415A3-228E-2BC0-1446-9BAD9A006E38}"/>
              </a:ext>
            </a:extLst>
          </p:cNvPr>
          <p:cNvSpPr>
            <a:spLocks/>
          </p:cNvSpPr>
          <p:nvPr/>
        </p:nvSpPr>
        <p:spPr bwMode="auto">
          <a:xfrm>
            <a:off x="5954540" y="6722900"/>
            <a:ext cx="396692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300" b="1" dirty="0">
                <a:solidFill>
                  <a:schemeClr val="tx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CLIENTES ACTIVOS</a:t>
            </a:r>
          </a:p>
        </p:txBody>
      </p:sp>
      <p:sp>
        <p:nvSpPr>
          <p:cNvPr id="19" name="Rectangle 129">
            <a:extLst>
              <a:ext uri="{FF2B5EF4-FFF2-40B4-BE49-F238E27FC236}">
                <a16:creationId xmlns:a16="http://schemas.microsoft.com/office/drawing/2014/main" id="{80D5F7B0-D70B-C48B-5A1E-6FFB66B719A3}"/>
              </a:ext>
            </a:extLst>
          </p:cNvPr>
          <p:cNvSpPr>
            <a:spLocks/>
          </p:cNvSpPr>
          <p:nvPr/>
        </p:nvSpPr>
        <p:spPr bwMode="auto">
          <a:xfrm>
            <a:off x="7518041" y="8097414"/>
            <a:ext cx="889667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tx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ROE</a:t>
            </a:r>
          </a:p>
        </p:txBody>
      </p:sp>
      <p:sp>
        <p:nvSpPr>
          <p:cNvPr id="20" name="Rectangle 129">
            <a:extLst>
              <a:ext uri="{FF2B5EF4-FFF2-40B4-BE49-F238E27FC236}">
                <a16:creationId xmlns:a16="http://schemas.microsoft.com/office/drawing/2014/main" id="{6BF9FDEE-C006-458A-75FF-EDB9EC311DF8}"/>
              </a:ext>
            </a:extLst>
          </p:cNvPr>
          <p:cNvSpPr>
            <a:spLocks/>
          </p:cNvSpPr>
          <p:nvPr/>
        </p:nvSpPr>
        <p:spPr bwMode="auto">
          <a:xfrm>
            <a:off x="7526518" y="9471928"/>
            <a:ext cx="846386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tx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OSS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9FC9EC7-E6FC-17F3-8D4D-2209CEC06A08}"/>
              </a:ext>
            </a:extLst>
          </p:cNvPr>
          <p:cNvCxnSpPr>
            <a:cxnSpLocks/>
          </p:cNvCxnSpPr>
          <p:nvPr/>
        </p:nvCxnSpPr>
        <p:spPr>
          <a:xfrm>
            <a:off x="14082153" y="4826979"/>
            <a:ext cx="0" cy="8070874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CB05375-4B58-8EB7-74E8-8D365AA95DB0}"/>
              </a:ext>
            </a:extLst>
          </p:cNvPr>
          <p:cNvCxnSpPr>
            <a:cxnSpLocks/>
          </p:cNvCxnSpPr>
          <p:nvPr/>
        </p:nvCxnSpPr>
        <p:spPr>
          <a:xfrm>
            <a:off x="9868687" y="4826979"/>
            <a:ext cx="0" cy="7998684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94A9FA4-3728-20FF-1E32-611BAB8B6B4B}"/>
              </a:ext>
            </a:extLst>
          </p:cNvPr>
          <p:cNvCxnSpPr>
            <a:cxnSpLocks/>
          </p:cNvCxnSpPr>
          <p:nvPr/>
        </p:nvCxnSpPr>
        <p:spPr>
          <a:xfrm>
            <a:off x="18319672" y="4826979"/>
            <a:ext cx="0" cy="7998684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CBB884-A726-BED6-1B21-C792B2FD8C10}"/>
              </a:ext>
            </a:extLst>
          </p:cNvPr>
          <p:cNvCxnSpPr>
            <a:cxnSpLocks/>
          </p:cNvCxnSpPr>
          <p:nvPr/>
        </p:nvCxnSpPr>
        <p:spPr>
          <a:xfrm>
            <a:off x="6057977" y="4835007"/>
            <a:ext cx="12261695" cy="25691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Rectangle 129">
            <a:extLst>
              <a:ext uri="{FF2B5EF4-FFF2-40B4-BE49-F238E27FC236}">
                <a16:creationId xmlns:a16="http://schemas.microsoft.com/office/drawing/2014/main" id="{AFFBE993-734E-9C08-2DF1-E155096F3FCB}"/>
              </a:ext>
            </a:extLst>
          </p:cNvPr>
          <p:cNvSpPr>
            <a:spLocks/>
          </p:cNvSpPr>
          <p:nvPr/>
        </p:nvSpPr>
        <p:spPr bwMode="auto">
          <a:xfrm>
            <a:off x="7556169" y="3645268"/>
            <a:ext cx="814326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500" b="1" spc="300" dirty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KPI</a:t>
            </a:r>
          </a:p>
        </p:txBody>
      </p:sp>
      <p:sp>
        <p:nvSpPr>
          <p:cNvPr id="81" name="Rectangle 129">
            <a:extLst>
              <a:ext uri="{FF2B5EF4-FFF2-40B4-BE49-F238E27FC236}">
                <a16:creationId xmlns:a16="http://schemas.microsoft.com/office/drawing/2014/main" id="{8F9CC4B2-AA37-7022-4A89-B399894071FF}"/>
              </a:ext>
            </a:extLst>
          </p:cNvPr>
          <p:cNvSpPr>
            <a:spLocks/>
          </p:cNvSpPr>
          <p:nvPr/>
        </p:nvSpPr>
        <p:spPr bwMode="auto">
          <a:xfrm>
            <a:off x="10177011" y="3650699"/>
            <a:ext cx="3620671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500" b="1" spc="300" dirty="0">
                <a:solidFill>
                  <a:srgbClr val="FFFFFF"/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SIN PROYECTO</a:t>
            </a:r>
          </a:p>
        </p:txBody>
      </p:sp>
      <p:sp>
        <p:nvSpPr>
          <p:cNvPr id="82" name="Rectangle 129">
            <a:extLst>
              <a:ext uri="{FF2B5EF4-FFF2-40B4-BE49-F238E27FC236}">
                <a16:creationId xmlns:a16="http://schemas.microsoft.com/office/drawing/2014/main" id="{4A2F5EE5-355D-3183-45EE-92CE0A63CE51}"/>
              </a:ext>
            </a:extLst>
          </p:cNvPr>
          <p:cNvSpPr>
            <a:spLocks/>
          </p:cNvSpPr>
          <p:nvPr/>
        </p:nvSpPr>
        <p:spPr bwMode="auto">
          <a:xfrm>
            <a:off x="14285414" y="3650699"/>
            <a:ext cx="3864969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500" b="1" spc="300" dirty="0">
                <a:solidFill>
                  <a:srgbClr val="FFFFFF"/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CON PROYECTO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A50FF74-1151-89A7-D393-65DFAA5EFC48}"/>
              </a:ext>
            </a:extLst>
          </p:cNvPr>
          <p:cNvGrpSpPr/>
          <p:nvPr/>
        </p:nvGrpSpPr>
        <p:grpSpPr>
          <a:xfrm>
            <a:off x="10767564" y="5344503"/>
            <a:ext cx="6653236" cy="527104"/>
            <a:chOff x="6560191" y="5868818"/>
            <a:chExt cx="6653236" cy="527104"/>
          </a:xfrm>
        </p:grpSpPr>
        <p:sp>
          <p:nvSpPr>
            <p:cNvPr id="34" name="Rectangle 129">
              <a:extLst>
                <a:ext uri="{FF2B5EF4-FFF2-40B4-BE49-F238E27FC236}">
                  <a16:creationId xmlns:a16="http://schemas.microsoft.com/office/drawing/2014/main" id="{0996827C-B5C5-D02C-B056-923DB0A1D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0191" y="5872702"/>
              <a:ext cx="243977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711058" algn="l"/>
                  <a:tab pos="1422116" algn="l"/>
                  <a:tab pos="2133173" algn="l"/>
                  <a:tab pos="2844231" algn="l"/>
                  <a:tab pos="3555289" algn="l"/>
                  <a:tab pos="4266347" algn="l"/>
                  <a:tab pos="4977404" algn="l"/>
                  <a:tab pos="5688462" algn="l"/>
                  <a:tab pos="6399520" algn="l"/>
                  <a:tab pos="7110578" algn="l"/>
                  <a:tab pos="7821635" algn="l"/>
                  <a:tab pos="8532693" algn="l"/>
                </a:tabLst>
              </a:pPr>
              <a:r>
                <a:rPr lang="en-US" sz="3400" b="1" dirty="0">
                  <a:solidFill>
                    <a:schemeClr val="tx1">
                      <a:lumMod val="75000"/>
                    </a:schemeClr>
                  </a:solidFill>
                  <a:latin typeface="Open Sans Semibold" charset="0"/>
                  <a:ea typeface="Open Sans Semibold" charset="0"/>
                  <a:cs typeface="Open Sans Semibold" charset="0"/>
                  <a:sym typeface="Helvetica" charset="0"/>
                </a:rPr>
                <a:t>US$146,9 M</a:t>
              </a:r>
            </a:p>
          </p:txBody>
        </p:sp>
        <p:sp>
          <p:nvSpPr>
            <p:cNvPr id="35" name="Rectangle 129">
              <a:extLst>
                <a:ext uri="{FF2B5EF4-FFF2-40B4-BE49-F238E27FC236}">
                  <a16:creationId xmlns:a16="http://schemas.microsoft.com/office/drawing/2014/main" id="{46B63062-2DE2-83A6-11AE-3729CD521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3656" y="5868818"/>
              <a:ext cx="243977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711058" algn="l"/>
                  <a:tab pos="1422116" algn="l"/>
                  <a:tab pos="2133173" algn="l"/>
                  <a:tab pos="2844231" algn="l"/>
                  <a:tab pos="3555289" algn="l"/>
                  <a:tab pos="4266347" algn="l"/>
                  <a:tab pos="4977404" algn="l"/>
                  <a:tab pos="5688462" algn="l"/>
                  <a:tab pos="6399520" algn="l"/>
                  <a:tab pos="7110578" algn="l"/>
                  <a:tab pos="7821635" algn="l"/>
                  <a:tab pos="8532693" algn="l"/>
                </a:tabLst>
              </a:pPr>
              <a:r>
                <a:rPr lang="en-US" sz="3400" b="1" dirty="0">
                  <a:solidFill>
                    <a:schemeClr val="accent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Helvetica" charset="0"/>
                </a:rPr>
                <a:t>US$152,2 M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DB53A8A-DE6B-2854-5110-92FE4D723C22}"/>
              </a:ext>
            </a:extLst>
          </p:cNvPr>
          <p:cNvGrpSpPr/>
          <p:nvPr/>
        </p:nvGrpSpPr>
        <p:grpSpPr>
          <a:xfrm>
            <a:off x="11306171" y="6720958"/>
            <a:ext cx="5576018" cy="527104"/>
            <a:chOff x="7098801" y="5868818"/>
            <a:chExt cx="5576018" cy="527104"/>
          </a:xfrm>
        </p:grpSpPr>
        <p:sp>
          <p:nvSpPr>
            <p:cNvPr id="38" name="Rectangle 129">
              <a:extLst>
                <a:ext uri="{FF2B5EF4-FFF2-40B4-BE49-F238E27FC236}">
                  <a16:creationId xmlns:a16="http://schemas.microsoft.com/office/drawing/2014/main" id="{FCA8A639-7454-5709-7A64-5BE61B8A7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8801" y="5872702"/>
              <a:ext cx="136255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711058" algn="l"/>
                  <a:tab pos="1422116" algn="l"/>
                  <a:tab pos="2133173" algn="l"/>
                  <a:tab pos="2844231" algn="l"/>
                  <a:tab pos="3555289" algn="l"/>
                  <a:tab pos="4266347" algn="l"/>
                  <a:tab pos="4977404" algn="l"/>
                  <a:tab pos="5688462" algn="l"/>
                  <a:tab pos="6399520" algn="l"/>
                  <a:tab pos="7110578" algn="l"/>
                  <a:tab pos="7821635" algn="l"/>
                  <a:tab pos="8532693" algn="l"/>
                </a:tabLst>
              </a:pPr>
              <a:r>
                <a:rPr lang="en-US" sz="3400" b="1" dirty="0">
                  <a:solidFill>
                    <a:schemeClr val="tx1">
                      <a:lumMod val="75000"/>
                    </a:schemeClr>
                  </a:solidFill>
                  <a:latin typeface="Open Sans Semibold" charset="0"/>
                  <a:ea typeface="Open Sans Semibold" charset="0"/>
                  <a:cs typeface="Open Sans Semibold" charset="0"/>
                  <a:sym typeface="Helvetica" charset="0"/>
                </a:rPr>
                <a:t>79.163</a:t>
              </a:r>
            </a:p>
          </p:txBody>
        </p:sp>
        <p:sp>
          <p:nvSpPr>
            <p:cNvPr id="39" name="Rectangle 129">
              <a:extLst>
                <a:ext uri="{FF2B5EF4-FFF2-40B4-BE49-F238E27FC236}">
                  <a16:creationId xmlns:a16="http://schemas.microsoft.com/office/drawing/2014/main" id="{B9E1089C-7EB2-67BE-1CA9-CA1990254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2267" y="5868818"/>
              <a:ext cx="136255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711058" algn="l"/>
                  <a:tab pos="1422116" algn="l"/>
                  <a:tab pos="2133173" algn="l"/>
                  <a:tab pos="2844231" algn="l"/>
                  <a:tab pos="3555289" algn="l"/>
                  <a:tab pos="4266347" algn="l"/>
                  <a:tab pos="4977404" algn="l"/>
                  <a:tab pos="5688462" algn="l"/>
                  <a:tab pos="6399520" algn="l"/>
                  <a:tab pos="7110578" algn="l"/>
                  <a:tab pos="7821635" algn="l"/>
                  <a:tab pos="8532693" algn="l"/>
                </a:tabLst>
              </a:pPr>
              <a:r>
                <a:rPr lang="en-US" sz="3400" b="1" dirty="0">
                  <a:solidFill>
                    <a:schemeClr val="accent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Helvetica" charset="0"/>
                </a:rPr>
                <a:t>83.607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579999A-12F0-0CD9-1F53-0BFF11E7CCA6}"/>
              </a:ext>
            </a:extLst>
          </p:cNvPr>
          <p:cNvGrpSpPr/>
          <p:nvPr/>
        </p:nvGrpSpPr>
        <p:grpSpPr>
          <a:xfrm>
            <a:off x="11492920" y="8048774"/>
            <a:ext cx="5326752" cy="527104"/>
            <a:chOff x="7285550" y="5868818"/>
            <a:chExt cx="5326752" cy="527104"/>
          </a:xfrm>
        </p:grpSpPr>
        <p:sp>
          <p:nvSpPr>
            <p:cNvPr id="41" name="Rectangle 129">
              <a:extLst>
                <a:ext uri="{FF2B5EF4-FFF2-40B4-BE49-F238E27FC236}">
                  <a16:creationId xmlns:a16="http://schemas.microsoft.com/office/drawing/2014/main" id="{DAE492F1-80C2-5586-685F-4274488B9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5550" y="5872702"/>
              <a:ext cx="989053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711058" algn="l"/>
                  <a:tab pos="1422116" algn="l"/>
                  <a:tab pos="2133173" algn="l"/>
                  <a:tab pos="2844231" algn="l"/>
                  <a:tab pos="3555289" algn="l"/>
                  <a:tab pos="4266347" algn="l"/>
                  <a:tab pos="4977404" algn="l"/>
                  <a:tab pos="5688462" algn="l"/>
                  <a:tab pos="6399520" algn="l"/>
                  <a:tab pos="7110578" algn="l"/>
                  <a:tab pos="7821635" algn="l"/>
                  <a:tab pos="8532693" algn="l"/>
                </a:tabLst>
              </a:pPr>
              <a:r>
                <a:rPr lang="en-US" sz="3400" b="1" dirty="0">
                  <a:solidFill>
                    <a:schemeClr val="tx1">
                      <a:lumMod val="75000"/>
                    </a:schemeClr>
                  </a:solidFill>
                  <a:latin typeface="Open Sans Semibold" charset="0"/>
                  <a:ea typeface="Open Sans Semibold" charset="0"/>
                  <a:cs typeface="Open Sans Semibold" charset="0"/>
                  <a:sym typeface="Helvetica" charset="0"/>
                </a:rPr>
                <a:t>9,2%</a:t>
              </a:r>
            </a:p>
          </p:txBody>
        </p:sp>
        <p:sp>
          <p:nvSpPr>
            <p:cNvPr id="42" name="Rectangle 129">
              <a:extLst>
                <a:ext uri="{FF2B5EF4-FFF2-40B4-BE49-F238E27FC236}">
                  <a16:creationId xmlns:a16="http://schemas.microsoft.com/office/drawing/2014/main" id="{0A8F99C3-5037-E35E-74C7-C6D32FF51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74783" y="5868818"/>
              <a:ext cx="1237519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711058" algn="l"/>
                  <a:tab pos="1422116" algn="l"/>
                  <a:tab pos="2133173" algn="l"/>
                  <a:tab pos="2844231" algn="l"/>
                  <a:tab pos="3555289" algn="l"/>
                  <a:tab pos="4266347" algn="l"/>
                  <a:tab pos="4977404" algn="l"/>
                  <a:tab pos="5688462" algn="l"/>
                  <a:tab pos="6399520" algn="l"/>
                  <a:tab pos="7110578" algn="l"/>
                  <a:tab pos="7821635" algn="l"/>
                  <a:tab pos="8532693" algn="l"/>
                </a:tabLst>
              </a:pPr>
              <a:r>
                <a:rPr lang="en-US" sz="3400" b="1" dirty="0">
                  <a:solidFill>
                    <a:schemeClr val="accent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Helvetica" charset="0"/>
                </a:rPr>
                <a:t>10,6%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4ECFE36-5408-2770-C3F5-C0F5DB6D470C}"/>
              </a:ext>
            </a:extLst>
          </p:cNvPr>
          <p:cNvGrpSpPr/>
          <p:nvPr/>
        </p:nvGrpSpPr>
        <p:grpSpPr>
          <a:xfrm>
            <a:off x="11244456" y="9471928"/>
            <a:ext cx="5699450" cy="527104"/>
            <a:chOff x="7037086" y="5868818"/>
            <a:chExt cx="5699450" cy="527104"/>
          </a:xfrm>
        </p:grpSpPr>
        <p:sp>
          <p:nvSpPr>
            <p:cNvPr id="44" name="Rectangle 129">
              <a:extLst>
                <a:ext uri="{FF2B5EF4-FFF2-40B4-BE49-F238E27FC236}">
                  <a16:creationId xmlns:a16="http://schemas.microsoft.com/office/drawing/2014/main" id="{687CF7D9-8FA2-FCF3-DC4B-421B864B3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7086" y="5872702"/>
              <a:ext cx="148598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711058" algn="l"/>
                  <a:tab pos="1422116" algn="l"/>
                  <a:tab pos="2133173" algn="l"/>
                  <a:tab pos="2844231" algn="l"/>
                  <a:tab pos="3555289" algn="l"/>
                  <a:tab pos="4266347" algn="l"/>
                  <a:tab pos="4977404" algn="l"/>
                  <a:tab pos="5688462" algn="l"/>
                  <a:tab pos="6399520" algn="l"/>
                  <a:tab pos="7110578" algn="l"/>
                  <a:tab pos="7821635" algn="l"/>
                  <a:tab pos="8532693" algn="l"/>
                </a:tabLst>
              </a:pPr>
              <a:r>
                <a:rPr lang="en-US" sz="3400" b="1" dirty="0">
                  <a:solidFill>
                    <a:schemeClr val="tx1">
                      <a:lumMod val="75000"/>
                    </a:schemeClr>
                  </a:solidFill>
                  <a:latin typeface="Open Sans Semibold" charset="0"/>
                  <a:ea typeface="Open Sans Semibold" charset="0"/>
                  <a:cs typeface="Open Sans Semibold" charset="0"/>
                  <a:sym typeface="Helvetica" charset="0"/>
                </a:rPr>
                <a:t>114,5%</a:t>
              </a:r>
            </a:p>
          </p:txBody>
        </p:sp>
        <p:sp>
          <p:nvSpPr>
            <p:cNvPr id="45" name="Rectangle 129">
              <a:extLst>
                <a:ext uri="{FF2B5EF4-FFF2-40B4-BE49-F238E27FC236}">
                  <a16:creationId xmlns:a16="http://schemas.microsoft.com/office/drawing/2014/main" id="{D769340B-5F55-3276-1655-ED3E1D8AA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0552" y="5868818"/>
              <a:ext cx="148598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tabLst>
                  <a:tab pos="711058" algn="l"/>
                  <a:tab pos="1422116" algn="l"/>
                  <a:tab pos="2133173" algn="l"/>
                  <a:tab pos="2844231" algn="l"/>
                  <a:tab pos="3555289" algn="l"/>
                  <a:tab pos="4266347" algn="l"/>
                  <a:tab pos="4977404" algn="l"/>
                  <a:tab pos="5688462" algn="l"/>
                  <a:tab pos="6399520" algn="l"/>
                  <a:tab pos="7110578" algn="l"/>
                  <a:tab pos="7821635" algn="l"/>
                  <a:tab pos="8532693" algn="l"/>
                </a:tabLst>
              </a:pPr>
              <a:r>
                <a:rPr lang="en-US" sz="3400" b="1" dirty="0">
                  <a:solidFill>
                    <a:schemeClr val="accent1"/>
                  </a:solidFill>
                  <a:latin typeface="Open Sans Semibold" charset="0"/>
                  <a:ea typeface="Open Sans Semibold" charset="0"/>
                  <a:cs typeface="Open Sans Semibold" charset="0"/>
                  <a:sym typeface="Helvetica" charset="0"/>
                </a:rPr>
                <a:t>116,1%</a:t>
              </a:r>
            </a:p>
          </p:txBody>
        </p:sp>
      </p:grpSp>
      <p:sp>
        <p:nvSpPr>
          <p:cNvPr id="2" name="Rectangle 129">
            <a:extLst>
              <a:ext uri="{FF2B5EF4-FFF2-40B4-BE49-F238E27FC236}">
                <a16:creationId xmlns:a16="http://schemas.microsoft.com/office/drawing/2014/main" id="{2210DAE3-67D5-5A45-4ABF-AB9ED96383C6}"/>
              </a:ext>
            </a:extLst>
          </p:cNvPr>
          <p:cNvSpPr>
            <a:spLocks/>
          </p:cNvSpPr>
          <p:nvPr/>
        </p:nvSpPr>
        <p:spPr bwMode="auto">
          <a:xfrm>
            <a:off x="7498818" y="10690472"/>
            <a:ext cx="9017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tx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ROA</a:t>
            </a:r>
          </a:p>
        </p:txBody>
      </p:sp>
      <p:sp>
        <p:nvSpPr>
          <p:cNvPr id="3" name="Rectangle 129">
            <a:extLst>
              <a:ext uri="{FF2B5EF4-FFF2-40B4-BE49-F238E27FC236}">
                <a16:creationId xmlns:a16="http://schemas.microsoft.com/office/drawing/2014/main" id="{D10770DF-D4CF-40C8-A21E-9F43AC5D8435}"/>
              </a:ext>
            </a:extLst>
          </p:cNvPr>
          <p:cNvSpPr>
            <a:spLocks/>
          </p:cNvSpPr>
          <p:nvPr/>
        </p:nvSpPr>
        <p:spPr bwMode="auto">
          <a:xfrm>
            <a:off x="11546277" y="10738834"/>
            <a:ext cx="989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tx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2,2%</a:t>
            </a:r>
          </a:p>
        </p:txBody>
      </p:sp>
      <p:sp>
        <p:nvSpPr>
          <p:cNvPr id="6" name="Rectangle 129">
            <a:extLst>
              <a:ext uri="{FF2B5EF4-FFF2-40B4-BE49-F238E27FC236}">
                <a16:creationId xmlns:a16="http://schemas.microsoft.com/office/drawing/2014/main" id="{198DDB4A-BEF9-0E02-1294-0C9A38E5FF3F}"/>
              </a:ext>
            </a:extLst>
          </p:cNvPr>
          <p:cNvSpPr>
            <a:spLocks/>
          </p:cNvSpPr>
          <p:nvPr/>
        </p:nvSpPr>
        <p:spPr bwMode="auto">
          <a:xfrm>
            <a:off x="15682334" y="10738834"/>
            <a:ext cx="9890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accent1"/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2,6%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A391B6C2-27C6-B3AC-7BC0-B273641B9DF2}"/>
              </a:ext>
            </a:extLst>
          </p:cNvPr>
          <p:cNvCxnSpPr>
            <a:cxnSpLocks/>
          </p:cNvCxnSpPr>
          <p:nvPr/>
        </p:nvCxnSpPr>
        <p:spPr>
          <a:xfrm>
            <a:off x="6057977" y="4860698"/>
            <a:ext cx="0" cy="7998684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" name="Rectangle 129">
            <a:extLst>
              <a:ext uri="{FF2B5EF4-FFF2-40B4-BE49-F238E27FC236}">
                <a16:creationId xmlns:a16="http://schemas.microsoft.com/office/drawing/2014/main" id="{FA0A3381-141D-EBEB-A509-DB3F1366F5C0}"/>
              </a:ext>
            </a:extLst>
          </p:cNvPr>
          <p:cNvSpPr>
            <a:spLocks/>
          </p:cNvSpPr>
          <p:nvPr/>
        </p:nvSpPr>
        <p:spPr bwMode="auto">
          <a:xfrm>
            <a:off x="7178321" y="11997904"/>
            <a:ext cx="1558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tx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PAR&gt;30</a:t>
            </a:r>
          </a:p>
        </p:txBody>
      </p:sp>
      <p:sp>
        <p:nvSpPr>
          <p:cNvPr id="101" name="Rectangle 129">
            <a:extLst>
              <a:ext uri="{FF2B5EF4-FFF2-40B4-BE49-F238E27FC236}">
                <a16:creationId xmlns:a16="http://schemas.microsoft.com/office/drawing/2014/main" id="{5F1B6197-F10A-B984-88C0-AB3172D3DBBF}"/>
              </a:ext>
            </a:extLst>
          </p:cNvPr>
          <p:cNvSpPr>
            <a:spLocks/>
          </p:cNvSpPr>
          <p:nvPr/>
        </p:nvSpPr>
        <p:spPr bwMode="auto">
          <a:xfrm>
            <a:off x="11430067" y="12046266"/>
            <a:ext cx="12375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tx1">
                    <a:lumMod val="75000"/>
                  </a:schemeClr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2,90%</a:t>
            </a:r>
          </a:p>
        </p:txBody>
      </p:sp>
      <p:sp>
        <p:nvSpPr>
          <p:cNvPr id="102" name="Rectangle 129">
            <a:extLst>
              <a:ext uri="{FF2B5EF4-FFF2-40B4-BE49-F238E27FC236}">
                <a16:creationId xmlns:a16="http://schemas.microsoft.com/office/drawing/2014/main" id="{732E78D9-265A-C89C-0363-F62990281464}"/>
              </a:ext>
            </a:extLst>
          </p:cNvPr>
          <p:cNvSpPr>
            <a:spLocks/>
          </p:cNvSpPr>
          <p:nvPr/>
        </p:nvSpPr>
        <p:spPr bwMode="auto">
          <a:xfrm>
            <a:off x="15566124" y="12046266"/>
            <a:ext cx="12375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>
              <a:tabLst>
                <a:tab pos="711058" algn="l"/>
                <a:tab pos="1422116" algn="l"/>
                <a:tab pos="2133173" algn="l"/>
                <a:tab pos="2844231" algn="l"/>
                <a:tab pos="3555289" algn="l"/>
                <a:tab pos="4266347" algn="l"/>
                <a:tab pos="4977404" algn="l"/>
                <a:tab pos="5688462" algn="l"/>
                <a:tab pos="6399520" algn="l"/>
                <a:tab pos="7110578" algn="l"/>
                <a:tab pos="7821635" algn="l"/>
                <a:tab pos="8532693" algn="l"/>
              </a:tabLst>
            </a:pPr>
            <a:r>
              <a:rPr lang="en-US" sz="3400" b="1" dirty="0">
                <a:solidFill>
                  <a:schemeClr val="accent1"/>
                </a:solidFill>
                <a:latin typeface="Open Sans Semibold" charset="0"/>
                <a:ea typeface="Open Sans Semibold" charset="0"/>
                <a:cs typeface="Open Sans Semibold" charset="0"/>
                <a:sym typeface="Helvetica" charset="0"/>
              </a:rPr>
              <a:t>2,89%</a:t>
            </a:r>
          </a:p>
        </p:txBody>
      </p:sp>
    </p:spTree>
    <p:extLst>
      <p:ext uri="{BB962C8B-B14F-4D97-AF65-F5344CB8AC3E}">
        <p14:creationId xmlns:p14="http://schemas.microsoft.com/office/powerpoint/2010/main" val="63078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4273560" y="0"/>
            <a:ext cx="10123222" cy="13746751"/>
          </a:xfrm>
          <a:prstGeom prst="rect">
            <a:avLst/>
          </a:prstGeom>
          <a:gradFill flip="none" rotWithShape="1">
            <a:gsLst>
              <a:gs pos="61000">
                <a:srgbClr val="A5DBF4">
                  <a:alpha val="74000"/>
                </a:srgbClr>
              </a:gs>
              <a:gs pos="33000">
                <a:srgbClr val="61BEE8">
                  <a:alpha val="69000"/>
                </a:srgbClr>
              </a:gs>
              <a:gs pos="0">
                <a:srgbClr val="0A6FD0">
                  <a:alpha val="51000"/>
                </a:srgbClr>
              </a:gs>
              <a:gs pos="86000">
                <a:srgbClr val="EEC9F7">
                  <a:alpha val="58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8014" y="2116667"/>
            <a:ext cx="6983258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IMPACTO SOCIAL</a:t>
            </a: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711325" y="6482496"/>
            <a:ext cx="10499716" cy="4905256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>
                <a:solidFill>
                  <a:schemeClr val="tx1">
                    <a:lumMod val="50000"/>
                  </a:schemeClr>
                </a:solidFill>
              </a:rPr>
              <a:t>IMPACTO EN LAS PERSONAS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Inclusión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financiera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jóvenes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emprendedores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. 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Mayores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oportunidades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generación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ingresos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l"/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en-US" sz="3200" b="1" dirty="0">
                <a:solidFill>
                  <a:schemeClr val="tx1">
                    <a:lumMod val="50000"/>
                  </a:schemeClr>
                </a:solidFill>
              </a:rPr>
              <a:t>IMPACTO EN LAS COMUNIDADES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Más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microempresas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sostenibles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. </a:t>
            </a:r>
          </a:p>
          <a:p>
            <a:pPr marL="457200" indent="-457200" algn="l">
              <a:buFont typeface="Wingdings" pitchFamily="2" charset="2"/>
              <a:buChar char="ü"/>
            </a:pP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Mayor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dinamismo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</a:rPr>
              <a:t>económico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</a:rPr>
              <a:t> local. 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1934349" y="3476029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icture Placeholder 1"/>
          <p:cNvSpPr>
            <a:spLocks noGrp="1"/>
          </p:cNvSpPr>
          <p:nvPr>
            <p:ph type="pic" sz="quarter" idx="6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D522E7-5B52-13CF-1E4E-97D4B649E7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014"/>
          <a:stretch>
            <a:fillRect/>
          </a:stretch>
        </p:blipFill>
        <p:spPr>
          <a:xfrm>
            <a:off x="14134952" y="-30752"/>
            <a:ext cx="10536981" cy="137775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83D44D-FD3F-08F1-9BD7-B786CFA32DBF}"/>
              </a:ext>
            </a:extLst>
          </p:cNvPr>
          <p:cNvSpPr txBox="1"/>
          <p:nvPr/>
        </p:nvSpPr>
        <p:spPr>
          <a:xfrm>
            <a:off x="492125" y="11732761"/>
            <a:ext cx="116967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ODS 1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| </a:t>
            </a:r>
            <a:r>
              <a:rPr lang="en-US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ODS 8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|</a:t>
            </a:r>
            <a:r>
              <a:rPr lang="en-US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ODS 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0A4A2A-C03F-754E-2A77-7FC078D50D11}"/>
              </a:ext>
            </a:extLst>
          </p:cNvPr>
          <p:cNvSpPr txBox="1"/>
          <p:nvPr/>
        </p:nvSpPr>
        <p:spPr>
          <a:xfrm>
            <a:off x="2040804" y="3695182"/>
            <a:ext cx="9840758" cy="2432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4.444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Jóvenes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Emprendedores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incluidos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financieramente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en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5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años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13.332 beneficiaries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directos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32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/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822633" y="5360910"/>
            <a:ext cx="4438185" cy="2899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4545101" y="5885017"/>
            <a:ext cx="5296891" cy="413619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Alerta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automática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al primer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atraso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.</a:t>
            </a:r>
          </a:p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Visita del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asesor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48h.</a:t>
            </a:r>
          </a:p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Reestructuración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temprana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antes de PAR&gt;30.</a:t>
            </a:r>
          </a:p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El aval familiar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activa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presión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reputacional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inmediata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33426" y="4430448"/>
            <a:ext cx="3282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Mora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temprana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265387" y="5360910"/>
            <a:ext cx="4438185" cy="2899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22" name="Subtitle 2"/>
          <p:cNvSpPr txBox="1">
            <a:spLocks/>
          </p:cNvSpPr>
          <p:nvPr/>
        </p:nvSpPr>
        <p:spPr>
          <a:xfrm>
            <a:off x="10058641" y="5885017"/>
            <a:ext cx="4957166" cy="3508335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Análisis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viabilidad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pre-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desembolso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y visitas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seguimiento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; </a:t>
            </a:r>
          </a:p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Si 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negocio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cae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, plan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pago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ajustado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al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flujo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familiar – 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avalista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es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cliente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conocido</a:t>
            </a:r>
            <a:endParaRPr lang="en-US" sz="27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176180" y="4430448"/>
            <a:ext cx="41294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Fracaso</a:t>
            </a: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del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Negocio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5534788" y="5360910"/>
            <a:ext cx="4438185" cy="2899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15328042" y="5885017"/>
            <a:ext cx="4957166" cy="497642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Tope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cuota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sobre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flujo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proyectado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negocio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verificado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visita de campo;</a:t>
            </a:r>
          </a:p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Evaluación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endeudamiento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total del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hogar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a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través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avalista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cuya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situación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FDL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ya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conoce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; </a:t>
            </a:r>
          </a:p>
          <a:p>
            <a:pPr marL="457200" indent="-457200" algn="l">
              <a:lnSpc>
                <a:spcPts val="3640"/>
              </a:lnSpc>
              <a:buFont typeface="Wingdings" pitchFamily="2" charset="2"/>
              <a:buChar char="ü"/>
            </a:pP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Montos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escalonados</a:t>
            </a:r>
            <a:endParaRPr lang="en-US" sz="27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445581" y="4430448"/>
            <a:ext cx="4488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Sobreendeudamiento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AB5EE2-47A4-D086-EA3E-2A181BAD2B4F}"/>
              </a:ext>
            </a:extLst>
          </p:cNvPr>
          <p:cNvSpPr txBox="1"/>
          <p:nvPr/>
        </p:nvSpPr>
        <p:spPr>
          <a:xfrm>
            <a:off x="7737833" y="1263600"/>
            <a:ext cx="8960851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PRINCIPALES RIESGOS</a:t>
            </a:r>
          </a:p>
        </p:txBody>
      </p:sp>
    </p:spTree>
    <p:extLst>
      <p:ext uri="{BB962C8B-B14F-4D97-AF65-F5344CB8AC3E}">
        <p14:creationId xmlns:p14="http://schemas.microsoft.com/office/powerpoint/2010/main" val="166481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AFC5-E36F-74B2-76A8-6123BD52E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302BC9A2-522A-01A2-A90E-B3B28CBDF2E4}"/>
              </a:ext>
            </a:extLst>
          </p:cNvPr>
          <p:cNvSpPr txBox="1"/>
          <p:nvPr/>
        </p:nvSpPr>
        <p:spPr>
          <a:xfrm>
            <a:off x="4906253" y="1263600"/>
            <a:ext cx="14624067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CONCLUSIÓN Y RECOMENDACIONES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8E84CEB-0CCB-EBE0-C9E7-02BBA859A2D4}"/>
              </a:ext>
            </a:extLst>
          </p:cNvPr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2FFF4FE-62FC-ABDB-289B-66727D962E97}"/>
              </a:ext>
            </a:extLst>
          </p:cNvPr>
          <p:cNvSpPr txBox="1"/>
          <p:nvPr/>
        </p:nvSpPr>
        <p:spPr>
          <a:xfrm>
            <a:off x="1425386" y="3371675"/>
            <a:ext cx="20547107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 </a:t>
            </a: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proyecto</a:t>
            </a: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es viable</a:t>
            </a:r>
          </a:p>
          <a:p>
            <a:pPr marL="1485717" lvl="1" indent="-5715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VAN: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US$1,1M</a:t>
            </a:r>
          </a:p>
          <a:p>
            <a:pPr marL="1485717" lvl="1" indent="-5715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TIR: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26,7% </a:t>
            </a:r>
          </a:p>
          <a:p>
            <a:pPr marL="1485717" lvl="1" indent="-57150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FDL </a:t>
            </a: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está</a:t>
            </a: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</a:t>
            </a: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una</a:t>
            </a: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posición</a:t>
            </a: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privilegiada</a:t>
            </a: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</a:t>
            </a: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implementarlo</a:t>
            </a:r>
            <a:endParaRPr lang="en-US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Condiciones</a:t>
            </a: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implementación</a:t>
            </a:r>
            <a:endParaRPr lang="en-US" b="1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485717" lvl="1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Piloto 2026 </a:t>
            </a:r>
          </a:p>
          <a:p>
            <a:pPr marL="1485717" lvl="1" indent="-5715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Seguimiento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ajustes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1485717" lvl="1" indent="-5715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Escalamiento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progresivo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lvl="1"/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Límite</a:t>
            </a:r>
            <a:r>
              <a:rPr lang="en-US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positivo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con: </a:t>
            </a:r>
          </a:p>
          <a:p>
            <a:pPr marL="3314151" lvl="3" indent="-5715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≥60%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los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clientes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proyectados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3314151" lvl="3" indent="-5715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P/B = 1,0x</a:t>
            </a:r>
            <a:endParaRPr lang="en-US" dirty="0">
              <a:solidFill>
                <a:schemeClr val="tx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0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FE957-9173-3F52-3972-83746D4CA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3C7250-C9C5-1679-6EE3-9287043D78A9}"/>
              </a:ext>
            </a:extLst>
          </p:cNvPr>
          <p:cNvSpPr/>
          <p:nvPr/>
        </p:nvSpPr>
        <p:spPr>
          <a:xfrm>
            <a:off x="-3176" y="0"/>
            <a:ext cx="24377650" cy="13746751"/>
          </a:xfrm>
          <a:prstGeom prst="rect">
            <a:avLst/>
          </a:prstGeom>
          <a:gradFill>
            <a:gsLst>
              <a:gs pos="0">
                <a:srgbClr val="009CDB">
                  <a:alpha val="62000"/>
                </a:srgbClr>
              </a:gs>
              <a:gs pos="100000">
                <a:srgbClr val="7030A0">
                  <a:alpha val="6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D64E49-CEC6-30D2-7D47-AD5C9C89D1D1}"/>
              </a:ext>
            </a:extLst>
          </p:cNvPr>
          <p:cNvSpPr txBox="1"/>
          <p:nvPr/>
        </p:nvSpPr>
        <p:spPr>
          <a:xfrm>
            <a:off x="6231091" y="3328872"/>
            <a:ext cx="11960072" cy="4154984"/>
          </a:xfrm>
          <a:prstGeom prst="rect">
            <a:avLst/>
          </a:prstGeom>
          <a:noFill/>
        </p:spPr>
        <p:txBody>
          <a:bodyPr wrap="square" lIns="91440" tIns="0" rIns="0" bIns="0" rtlCol="0">
            <a:spAutoFit/>
          </a:bodyPr>
          <a:lstStyle/>
          <a:p>
            <a:pPr algn="ctr"/>
            <a:r>
              <a:rPr lang="en-US" sz="9000" b="1" spc="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“The best way </a:t>
            </a:r>
          </a:p>
          <a:p>
            <a:pPr algn="ctr"/>
            <a:r>
              <a:rPr lang="en-US" sz="9000" b="1" spc="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to predict the future </a:t>
            </a:r>
          </a:p>
          <a:p>
            <a:pPr algn="ctr"/>
            <a:r>
              <a:rPr lang="en-US" sz="9000" b="1" spc="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is to create it”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A58EA3-79DE-AE61-800F-399984D9D109}"/>
              </a:ext>
            </a:extLst>
          </p:cNvPr>
          <p:cNvSpPr txBox="1"/>
          <p:nvPr/>
        </p:nvSpPr>
        <p:spPr>
          <a:xfrm>
            <a:off x="9315529" y="8929631"/>
            <a:ext cx="5775941" cy="646331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4200" b="1" spc="1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Abraham Lincoln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8D0002-662F-B9DA-EF82-F20BF5A75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021" y="-1592733"/>
            <a:ext cx="24588697" cy="1639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5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4F20A-324C-23D1-630A-C1E4923AC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AD1D1AD-F9C7-11F1-BD8F-88A3E1FB20C0}"/>
              </a:ext>
            </a:extLst>
          </p:cNvPr>
          <p:cNvSpPr>
            <a:spLocks/>
          </p:cNvSpPr>
          <p:nvPr/>
        </p:nvSpPr>
        <p:spPr bwMode="auto">
          <a:xfrm>
            <a:off x="1205346" y="5019035"/>
            <a:ext cx="22298890" cy="367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anchor="ctr" anchorCtr="0">
            <a:spAutoFit/>
          </a:bodyPr>
          <a:lstStyle/>
          <a:p>
            <a:pPr algn="ctr" defTabSz="4572000"/>
            <a:r>
              <a:rPr lang="en-US" sz="23900" spc="3500" dirty="0">
                <a:solidFill>
                  <a:schemeClr val="accent4"/>
                </a:solidFill>
                <a:latin typeface="Open Sans Light" charset="0"/>
                <a:ea typeface="Open Sans Light" charset="0"/>
                <a:cs typeface="Open Sans Light" charset="0"/>
                <a:sym typeface="Bebas Neue" charset="0"/>
              </a:rPr>
              <a:t>CREDI</a:t>
            </a:r>
            <a:r>
              <a:rPr lang="en-US" sz="23900" b="1" spc="3500" dirty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  <a:sym typeface="Bebas Neue" charset="0"/>
              </a:rPr>
              <a:t>JOVEN</a:t>
            </a:r>
            <a:endParaRPr lang="en-US" sz="23900" spc="3500" dirty="0">
              <a:solidFill>
                <a:schemeClr val="accent4"/>
              </a:solidFill>
              <a:latin typeface="Open Sans Light" charset="0"/>
              <a:ea typeface="Open Sans Light" charset="0"/>
              <a:cs typeface="Open Sans Light" charset="0"/>
              <a:sym typeface="Bebas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413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1E44D-0F5F-F5AD-01E4-1A26DBD5F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11FB54-8104-FB26-E72C-CAD4954127F6}"/>
              </a:ext>
            </a:extLst>
          </p:cNvPr>
          <p:cNvSpPr/>
          <p:nvPr/>
        </p:nvSpPr>
        <p:spPr>
          <a:xfrm>
            <a:off x="-3176" y="0"/>
            <a:ext cx="24377650" cy="13746751"/>
          </a:xfrm>
          <a:prstGeom prst="rect">
            <a:avLst/>
          </a:prstGeom>
          <a:gradFill>
            <a:gsLst>
              <a:gs pos="0">
                <a:srgbClr val="009CDB">
                  <a:alpha val="62000"/>
                </a:srgbClr>
              </a:gs>
              <a:gs pos="100000">
                <a:srgbClr val="7030A0">
                  <a:alpha val="68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6D7CF6-7DEF-D49C-B720-A73FB920D31E}"/>
              </a:ext>
            </a:extLst>
          </p:cNvPr>
          <p:cNvSpPr txBox="1"/>
          <p:nvPr/>
        </p:nvSpPr>
        <p:spPr>
          <a:xfrm>
            <a:off x="6231091" y="3328872"/>
            <a:ext cx="11960072" cy="4154984"/>
          </a:xfrm>
          <a:prstGeom prst="rect">
            <a:avLst/>
          </a:prstGeom>
          <a:noFill/>
        </p:spPr>
        <p:txBody>
          <a:bodyPr wrap="square" lIns="91440" tIns="0" rIns="0" bIns="0" rtlCol="0">
            <a:spAutoFit/>
          </a:bodyPr>
          <a:lstStyle/>
          <a:p>
            <a:pPr algn="ctr"/>
            <a:r>
              <a:rPr lang="en-US" sz="9000" b="1" spc="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“The best way </a:t>
            </a:r>
          </a:p>
          <a:p>
            <a:pPr algn="ctr"/>
            <a:r>
              <a:rPr lang="en-US" sz="9000" b="1" spc="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to predict the future </a:t>
            </a:r>
          </a:p>
          <a:p>
            <a:pPr algn="ctr"/>
            <a:r>
              <a:rPr lang="en-US" sz="9000" b="1" spc="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is to create it”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C8F88-C6B0-18ED-1A7B-1B6B55DB0A88}"/>
              </a:ext>
            </a:extLst>
          </p:cNvPr>
          <p:cNvSpPr txBox="1"/>
          <p:nvPr/>
        </p:nvSpPr>
        <p:spPr>
          <a:xfrm>
            <a:off x="9315529" y="8929631"/>
            <a:ext cx="5775941" cy="646331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4200" b="1" spc="1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Abraham Lincoln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BD5DF3-CF37-C846-2DBA-CA2008A703FC}"/>
              </a:ext>
            </a:extLst>
          </p:cNvPr>
          <p:cNvSpPr txBox="1"/>
          <p:nvPr/>
        </p:nvSpPr>
        <p:spPr>
          <a:xfrm>
            <a:off x="6096000" y="6553885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CCA70B-DA67-C595-CFA7-97D739305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6" y="0"/>
            <a:ext cx="24377650" cy="182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867A6-4AAF-CE0D-526F-E8EF47638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B25D127B-C25C-DD44-0D0E-AF0E5AB18712}"/>
              </a:ext>
            </a:extLst>
          </p:cNvPr>
          <p:cNvSpPr txBox="1"/>
          <p:nvPr/>
        </p:nvSpPr>
        <p:spPr>
          <a:xfrm>
            <a:off x="9339845" y="1263600"/>
            <a:ext cx="5756833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EL PROBLEMA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16B46B5-985D-2B81-75F1-EBCC571349F4}"/>
              </a:ext>
            </a:extLst>
          </p:cNvPr>
          <p:cNvCxnSpPr/>
          <p:nvPr/>
        </p:nvCxnSpPr>
        <p:spPr>
          <a:xfrm>
            <a:off x="11520308" y="280584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6BDF0F00-4437-D2E5-7737-E9E41F3A66AD}"/>
              </a:ext>
            </a:extLst>
          </p:cNvPr>
          <p:cNvSpPr>
            <a:spLocks noChangeAspect="1"/>
          </p:cNvSpPr>
          <p:nvPr/>
        </p:nvSpPr>
        <p:spPr>
          <a:xfrm rot="5400000">
            <a:off x="16303153" y="3542751"/>
            <a:ext cx="3999934" cy="399993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5D86F85-490F-FFA1-C3C9-871EB54BB136}"/>
              </a:ext>
            </a:extLst>
          </p:cNvPr>
          <p:cNvSpPr>
            <a:spLocks noChangeAspect="1"/>
          </p:cNvSpPr>
          <p:nvPr/>
        </p:nvSpPr>
        <p:spPr>
          <a:xfrm rot="5400000">
            <a:off x="10182750" y="3542751"/>
            <a:ext cx="3999934" cy="399993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39BA752-1D58-638F-576B-0E55CD3F22E8}"/>
              </a:ext>
            </a:extLst>
          </p:cNvPr>
          <p:cNvSpPr>
            <a:spLocks noChangeAspect="1"/>
          </p:cNvSpPr>
          <p:nvPr/>
        </p:nvSpPr>
        <p:spPr>
          <a:xfrm rot="5400000">
            <a:off x="4062346" y="3542751"/>
            <a:ext cx="3999934" cy="399993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783D6B-60DC-8CD7-8C73-D09115D0597A}"/>
              </a:ext>
            </a:extLst>
          </p:cNvPr>
          <p:cNvSpPr>
            <a:spLocks noChangeAspect="1"/>
          </p:cNvSpPr>
          <p:nvPr/>
        </p:nvSpPr>
        <p:spPr>
          <a:xfrm rot="5400000">
            <a:off x="16528866" y="3769979"/>
            <a:ext cx="3548508" cy="35485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7D46818-CBF4-C4C1-01E7-C935F746F96E}"/>
              </a:ext>
            </a:extLst>
          </p:cNvPr>
          <p:cNvSpPr>
            <a:spLocks noChangeAspect="1"/>
          </p:cNvSpPr>
          <p:nvPr/>
        </p:nvSpPr>
        <p:spPr>
          <a:xfrm rot="5400000">
            <a:off x="10408463" y="3769979"/>
            <a:ext cx="3548508" cy="35485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FD1FF1D-661A-1F48-8F64-810AE06524E3}"/>
              </a:ext>
            </a:extLst>
          </p:cNvPr>
          <p:cNvSpPr>
            <a:spLocks noChangeAspect="1"/>
          </p:cNvSpPr>
          <p:nvPr/>
        </p:nvSpPr>
        <p:spPr>
          <a:xfrm rot="5400000">
            <a:off x="4288059" y="3769979"/>
            <a:ext cx="3548508" cy="35485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Open Sans Semibold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6F1536-3EC5-198C-E3A9-5D60766F1EA3}"/>
              </a:ext>
            </a:extLst>
          </p:cNvPr>
          <p:cNvSpPr txBox="1"/>
          <p:nvPr/>
        </p:nvSpPr>
        <p:spPr>
          <a:xfrm>
            <a:off x="16331910" y="8058610"/>
            <a:ext cx="3985386" cy="113877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4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Conocimiento</a:t>
            </a:r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del </a:t>
            </a:r>
          </a:p>
          <a:p>
            <a:pPr algn="ctr"/>
            <a:r>
              <a:rPr lang="en-US" sz="34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negocio</a:t>
            </a:r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familiar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4C8AAD-3577-C28B-0C76-87D56279E792}"/>
              </a:ext>
            </a:extLst>
          </p:cNvPr>
          <p:cNvSpPr txBox="1"/>
          <p:nvPr/>
        </p:nvSpPr>
        <p:spPr>
          <a:xfrm>
            <a:off x="4390799" y="7976723"/>
            <a:ext cx="3304110" cy="61555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4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Años</a:t>
            </a:r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de visitas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5AA827-1676-76B0-8F09-C7541D67D8FF}"/>
              </a:ext>
            </a:extLst>
          </p:cNvPr>
          <p:cNvSpPr txBox="1"/>
          <p:nvPr/>
        </p:nvSpPr>
        <p:spPr>
          <a:xfrm>
            <a:off x="10307844" y="8042546"/>
            <a:ext cx="3749744" cy="113877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4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Historial</a:t>
            </a:r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de </a:t>
            </a:r>
            <a:r>
              <a:rPr lang="en-US" sz="34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pago</a:t>
            </a:r>
            <a:endParaRPr lang="en-US" sz="34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  <a:p>
            <a:pPr algn="ctr"/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de </a:t>
            </a:r>
            <a:r>
              <a:rPr lang="en-US" sz="34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los</a:t>
            </a:r>
            <a:r>
              <a:rPr lang="en-US" sz="34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padres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A4DD0C-E63E-8143-48F8-FA0737158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806" y="4608575"/>
            <a:ext cx="2024625" cy="20246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03CFF7-CDBE-9ED0-3BAB-16BE1825E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8560" y="4617847"/>
            <a:ext cx="1776857" cy="17768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F8064A-3AA2-5B73-FD6F-E3E8F4240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04211" y="4592414"/>
            <a:ext cx="2040785" cy="204078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BE858C-9598-842D-911F-0689B041E3E1}"/>
              </a:ext>
            </a:extLst>
          </p:cNvPr>
          <p:cNvSpPr/>
          <p:nvPr/>
        </p:nvSpPr>
        <p:spPr>
          <a:xfrm>
            <a:off x="585216" y="10410823"/>
            <a:ext cx="231160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FDL </a:t>
            </a:r>
            <a:r>
              <a:rPr lang="en-US" sz="40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desaprovecha</a:t>
            </a:r>
            <a:r>
              <a:rPr lang="en-US" sz="4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uno de sus </a:t>
            </a:r>
            <a:r>
              <a:rPr lang="en-US" sz="40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mayores</a:t>
            </a:r>
            <a:r>
              <a:rPr lang="en-US" sz="4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activos</a:t>
            </a:r>
            <a:r>
              <a:rPr lang="en-US" sz="4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US" sz="40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 </a:t>
            </a:r>
            <a:r>
              <a:rPr lang="en-US" sz="4000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conocimiento</a:t>
            </a:r>
            <a:r>
              <a:rPr lang="en-US" sz="40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sus </a:t>
            </a:r>
            <a:r>
              <a:rPr lang="en-US" sz="4000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clientes</a:t>
            </a:r>
            <a:r>
              <a:rPr lang="en-US" sz="40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y sus </a:t>
            </a:r>
            <a:r>
              <a:rPr lang="en-US" sz="4000" b="1" dirty="0" err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familias</a:t>
            </a:r>
            <a:r>
              <a:rPr lang="en-US" sz="40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s-ES" sz="40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Hoy ese conocimiento no influye en ninguna decisión sobre la siguiente generación.</a:t>
            </a:r>
            <a:endParaRPr lang="en-US" sz="40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40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53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BB9CA-2DCB-81BA-55CB-8A3B4D27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710BF014-F0DB-14C5-6774-D958591A5D9A}"/>
              </a:ext>
            </a:extLst>
          </p:cNvPr>
          <p:cNvSpPr txBox="1"/>
          <p:nvPr/>
        </p:nvSpPr>
        <p:spPr>
          <a:xfrm>
            <a:off x="9009359" y="1263600"/>
            <a:ext cx="6417784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¿POR QUÉ FDL?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6EE08BC-8090-BCDC-1DAE-B784F5B14D53}"/>
              </a:ext>
            </a:extLst>
          </p:cNvPr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traight Connector 3">
            <a:extLst>
              <a:ext uri="{FF2B5EF4-FFF2-40B4-BE49-F238E27FC236}">
                <a16:creationId xmlns:a16="http://schemas.microsoft.com/office/drawing/2014/main" id="{D77C3897-314A-38E0-B8C2-7C9AC3D72431}"/>
              </a:ext>
            </a:extLst>
          </p:cNvPr>
          <p:cNvSpPr/>
          <p:nvPr/>
        </p:nvSpPr>
        <p:spPr>
          <a:xfrm>
            <a:off x="5380074" y="10184407"/>
            <a:ext cx="9116132" cy="0"/>
          </a:xfrm>
          <a:prstGeom prst="lin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Straight Connector 4">
            <a:extLst>
              <a:ext uri="{FF2B5EF4-FFF2-40B4-BE49-F238E27FC236}">
                <a16:creationId xmlns:a16="http://schemas.microsoft.com/office/drawing/2014/main" id="{63F241A3-BC31-B220-617D-A6849456CC26}"/>
              </a:ext>
            </a:extLst>
          </p:cNvPr>
          <p:cNvSpPr/>
          <p:nvPr/>
        </p:nvSpPr>
        <p:spPr>
          <a:xfrm>
            <a:off x="5380074" y="7616282"/>
            <a:ext cx="7911800" cy="0"/>
          </a:xfrm>
          <a:prstGeom prst="lin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5345D899-2ADC-1D5B-425F-79899BF96758}"/>
              </a:ext>
            </a:extLst>
          </p:cNvPr>
          <p:cNvSpPr/>
          <p:nvPr/>
        </p:nvSpPr>
        <p:spPr>
          <a:xfrm>
            <a:off x="5380074" y="5048157"/>
            <a:ext cx="8760511" cy="0"/>
          </a:xfrm>
          <a:prstGeom prst="line">
            <a:avLst/>
          </a:prstGeom>
          <a:solidFill>
            <a:schemeClr val="accent1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F6C4ED5-99D4-A69F-AC8A-704A00D9BCA1}"/>
              </a:ext>
            </a:extLst>
          </p:cNvPr>
          <p:cNvSpPr/>
          <p:nvPr/>
        </p:nvSpPr>
        <p:spPr>
          <a:xfrm>
            <a:off x="1711325" y="3947532"/>
            <a:ext cx="7337499" cy="7337499"/>
          </a:xfrm>
          <a:prstGeom prst="ellipse">
            <a:avLst/>
          </a:prstGeom>
          <a:solidFill>
            <a:schemeClr val="accent1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1307D53-9224-1C04-1C4A-5B2ACF99D213}"/>
              </a:ext>
            </a:extLst>
          </p:cNvPr>
          <p:cNvSpPr/>
          <p:nvPr/>
        </p:nvSpPr>
        <p:spPr>
          <a:xfrm>
            <a:off x="12576907" y="3947532"/>
            <a:ext cx="2201250" cy="2201250"/>
          </a:xfrm>
          <a:prstGeom prst="ellipse">
            <a:avLst/>
          </a:prstGeom>
          <a:solidFill>
            <a:schemeClr val="accent2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2398848-EB89-69B8-BD99-DE5050A930C5}"/>
              </a:ext>
            </a:extLst>
          </p:cNvPr>
          <p:cNvSpPr/>
          <p:nvPr/>
        </p:nvSpPr>
        <p:spPr>
          <a:xfrm>
            <a:off x="11520308" y="6515657"/>
            <a:ext cx="2201250" cy="2201250"/>
          </a:xfrm>
          <a:prstGeom prst="ellipse">
            <a:avLst/>
          </a:prstGeom>
          <a:solidFill>
            <a:schemeClr val="accent3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5AD00B6-1283-9440-BB06-783B96A45A9D}"/>
              </a:ext>
            </a:extLst>
          </p:cNvPr>
          <p:cNvSpPr/>
          <p:nvPr/>
        </p:nvSpPr>
        <p:spPr>
          <a:xfrm>
            <a:off x="12576907" y="9083782"/>
            <a:ext cx="2201250" cy="2201250"/>
          </a:xfrm>
          <a:prstGeom prst="ellipse">
            <a:avLst/>
          </a:prstGeom>
          <a:solidFill>
            <a:schemeClr val="accent4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F31AEA3A-48A0-B751-F1D6-56BF9B051628}"/>
              </a:ext>
            </a:extLst>
          </p:cNvPr>
          <p:cNvSpPr txBox="1">
            <a:spLocks/>
          </p:cNvSpPr>
          <p:nvPr/>
        </p:nvSpPr>
        <p:spPr>
          <a:xfrm>
            <a:off x="14039998" y="7479172"/>
            <a:ext cx="8044147" cy="1578576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640"/>
              </a:lnSpc>
            </a:pP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Años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historial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pago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las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familias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relación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personal del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oficial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crédito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con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esa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familia y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conocimiento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directo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sus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negocios</a:t>
            </a:r>
            <a:endParaRPr lang="en-US" sz="27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D36F0F-F106-B8E9-4A93-2E28EA38EF1A}"/>
              </a:ext>
            </a:extLst>
          </p:cNvPr>
          <p:cNvSpPr txBox="1"/>
          <p:nvPr/>
        </p:nvSpPr>
        <p:spPr>
          <a:xfrm>
            <a:off x="14152796" y="6841986"/>
            <a:ext cx="41809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Conocimiento</a:t>
            </a: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Único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F13D962-3DE0-4EF1-B335-7D710B848512}"/>
              </a:ext>
            </a:extLst>
          </p:cNvPr>
          <p:cNvSpPr txBox="1">
            <a:spLocks/>
          </p:cNvSpPr>
          <p:nvPr/>
        </p:nvSpPr>
        <p:spPr>
          <a:xfrm>
            <a:off x="15022650" y="9823810"/>
            <a:ext cx="7621373" cy="1200011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640"/>
              </a:lnSpc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La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cartera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envejece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con sus clients.</a:t>
            </a:r>
          </a:p>
          <a:p>
            <a:pPr algn="l">
              <a:lnSpc>
                <a:spcPts val="3640"/>
              </a:lnSpc>
            </a:pP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Continuidad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negocio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8DF5C7-7F18-AD7A-1D35-FD316D55CC77}"/>
              </a:ext>
            </a:extLst>
          </p:cNvPr>
          <p:cNvSpPr txBox="1"/>
          <p:nvPr/>
        </p:nvSpPr>
        <p:spPr>
          <a:xfrm>
            <a:off x="15135448" y="9186624"/>
            <a:ext cx="2018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Incentivo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FE59E4E-B4E5-193F-85F7-04103CFBCDA4}"/>
              </a:ext>
            </a:extLst>
          </p:cNvPr>
          <p:cNvSpPr txBox="1">
            <a:spLocks/>
          </p:cNvSpPr>
          <p:nvPr/>
        </p:nvSpPr>
        <p:spPr>
          <a:xfrm>
            <a:off x="15022650" y="4530356"/>
            <a:ext cx="7621373" cy="1604608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640"/>
              </a:lnSpc>
            </a:pP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Microfinanciera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consolidada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con red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sucursales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y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presencia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territorial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donde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viven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estas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familias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51FFF9-70C3-021B-ADEF-2F648DE8D844}"/>
              </a:ext>
            </a:extLst>
          </p:cNvPr>
          <p:cNvSpPr txBox="1"/>
          <p:nvPr/>
        </p:nvSpPr>
        <p:spPr>
          <a:xfrm>
            <a:off x="15135448" y="3893170"/>
            <a:ext cx="18309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Posición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529286-7076-FF73-C74A-7E99A92DE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180" y="5643556"/>
            <a:ext cx="6299296" cy="365959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C1F79F-259D-BAC8-2BFD-5CAD53F2F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26330" y="7030042"/>
            <a:ext cx="1254602" cy="12546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1FAEF3-4734-EFAB-1592-00C0B599E4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90354" y="9531682"/>
            <a:ext cx="1387619" cy="13876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31F5A7-D2C4-3FD4-6589-C31025CCB9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73263" y="4353104"/>
            <a:ext cx="1266164" cy="126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3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2E9BC-091D-22AE-FAB8-B28DD5760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08993C11-6DC3-A2E7-9A91-5230430CD543}"/>
              </a:ext>
            </a:extLst>
          </p:cNvPr>
          <p:cNvSpPr txBox="1"/>
          <p:nvPr/>
        </p:nvSpPr>
        <p:spPr>
          <a:xfrm>
            <a:off x="14437094" y="9599084"/>
            <a:ext cx="2238113" cy="8811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>
              <a:lnSpc>
                <a:spcPts val="7060"/>
              </a:lnSpc>
            </a:pP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GARANTÍA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05F71EF9-7270-2358-0E72-AA997F6121E0}"/>
              </a:ext>
            </a:extLst>
          </p:cNvPr>
          <p:cNvSpPr txBox="1">
            <a:spLocks/>
          </p:cNvSpPr>
          <p:nvPr/>
        </p:nvSpPr>
        <p:spPr>
          <a:xfrm>
            <a:off x="14301518" y="10518771"/>
            <a:ext cx="7360271" cy="655246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640"/>
              </a:lnSpc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Aval familiar (padre o madre)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42DE41-D439-2618-2932-3B95EC86E64D}"/>
              </a:ext>
            </a:extLst>
          </p:cNvPr>
          <p:cNvSpPr txBox="1"/>
          <p:nvPr/>
        </p:nvSpPr>
        <p:spPr>
          <a:xfrm>
            <a:off x="14437094" y="3943163"/>
            <a:ext cx="1236236" cy="8811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>
              <a:lnSpc>
                <a:spcPts val="7060"/>
              </a:lnSpc>
            </a:pP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Plazo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268A0734-1B0A-1B09-EECD-C0DBCBE6FBF1}"/>
              </a:ext>
            </a:extLst>
          </p:cNvPr>
          <p:cNvSpPr txBox="1">
            <a:spLocks/>
          </p:cNvSpPr>
          <p:nvPr/>
        </p:nvSpPr>
        <p:spPr>
          <a:xfrm>
            <a:off x="14301518" y="4862850"/>
            <a:ext cx="7360271" cy="114294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640"/>
              </a:lnSpc>
            </a:pPr>
            <a:r>
              <a:rPr lang="es-ES" sz="2800" dirty="0">
                <a:solidFill>
                  <a:schemeClr val="tx1">
                    <a:lumMod val="50000"/>
                  </a:schemeClr>
                </a:solidFill>
              </a:rPr>
              <a:t>6 – 12 meses, pago quincenal o mensual (con 2 cuotas de gracia)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EF6951-C37C-ED87-769D-39371B237638}"/>
              </a:ext>
            </a:extLst>
          </p:cNvPr>
          <p:cNvSpPr txBox="1"/>
          <p:nvPr/>
        </p:nvSpPr>
        <p:spPr>
          <a:xfrm>
            <a:off x="14437094" y="6841176"/>
            <a:ext cx="1062278" cy="8811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>
              <a:lnSpc>
                <a:spcPts val="7060"/>
              </a:lnSpc>
            </a:pP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Tasa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1EC071A7-69FB-2794-A63A-5F9E2F68BAD7}"/>
              </a:ext>
            </a:extLst>
          </p:cNvPr>
          <p:cNvSpPr txBox="1">
            <a:spLocks/>
          </p:cNvSpPr>
          <p:nvPr/>
        </p:nvSpPr>
        <p:spPr>
          <a:xfrm>
            <a:off x="14301518" y="7760863"/>
            <a:ext cx="7360271" cy="114294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640"/>
              </a:lnSpc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66% TEA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menos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15%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incentivo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por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buen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comportamiento</a:t>
            </a:r>
            <a:endParaRPr lang="en-US" sz="27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05412F8-9932-A9BD-C62A-EBE39B3008F7}"/>
              </a:ext>
            </a:extLst>
          </p:cNvPr>
          <p:cNvSpPr txBox="1"/>
          <p:nvPr/>
        </p:nvSpPr>
        <p:spPr>
          <a:xfrm>
            <a:off x="3263572" y="9599084"/>
            <a:ext cx="1486304" cy="8811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>
              <a:lnSpc>
                <a:spcPts val="7060"/>
              </a:lnSpc>
            </a:pP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Monto</a:t>
            </a:r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45B5DB72-4797-934E-1506-1984768C245D}"/>
              </a:ext>
            </a:extLst>
          </p:cNvPr>
          <p:cNvSpPr txBox="1">
            <a:spLocks/>
          </p:cNvSpPr>
          <p:nvPr/>
        </p:nvSpPr>
        <p:spPr>
          <a:xfrm>
            <a:off x="3127996" y="10518771"/>
            <a:ext cx="7360271" cy="1200011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640"/>
              </a:lnSpc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USD 200 – 2,500 </a:t>
            </a:r>
          </a:p>
          <a:p>
            <a:pPr algn="l">
              <a:lnSpc>
                <a:spcPts val="3640"/>
              </a:lnSpc>
            </a:pPr>
            <a:endParaRPr lang="en-US" sz="27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D5F1DA2-3963-9951-AFBF-FB543178D05A}"/>
              </a:ext>
            </a:extLst>
          </p:cNvPr>
          <p:cNvSpPr txBox="1"/>
          <p:nvPr/>
        </p:nvSpPr>
        <p:spPr>
          <a:xfrm>
            <a:off x="3263572" y="3943163"/>
            <a:ext cx="1996059" cy="8811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>
              <a:lnSpc>
                <a:spcPts val="7060"/>
              </a:lnSpc>
            </a:pP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Finalidad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293A8719-5AA4-1B4A-6378-86D71B7B3F04}"/>
              </a:ext>
            </a:extLst>
          </p:cNvPr>
          <p:cNvSpPr txBox="1">
            <a:spLocks/>
          </p:cNvSpPr>
          <p:nvPr/>
        </p:nvSpPr>
        <p:spPr>
          <a:xfrm>
            <a:off x="3127996" y="4862850"/>
            <a:ext cx="7360271" cy="114294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3640"/>
              </a:lnSpc>
            </a:pP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Capital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trabajo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,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mejoras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o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expansión</a:t>
            </a:r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27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negocio</a:t>
            </a:r>
            <a:endParaRPr lang="en-US" sz="27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E4E9E7D-EFFC-DA39-294A-CA6A47152946}"/>
              </a:ext>
            </a:extLst>
          </p:cNvPr>
          <p:cNvSpPr txBox="1"/>
          <p:nvPr/>
        </p:nvSpPr>
        <p:spPr>
          <a:xfrm>
            <a:off x="3263572" y="6841176"/>
            <a:ext cx="2321276" cy="88113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>
              <a:lnSpc>
                <a:spcPts val="7060"/>
              </a:lnSpc>
            </a:pP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Para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quién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6" name="Subtitle 2">
            <a:extLst>
              <a:ext uri="{FF2B5EF4-FFF2-40B4-BE49-F238E27FC236}">
                <a16:creationId xmlns:a16="http://schemas.microsoft.com/office/drawing/2014/main" id="{950CB04B-B206-2253-3657-671A4057C4C0}"/>
              </a:ext>
            </a:extLst>
          </p:cNvPr>
          <p:cNvSpPr txBox="1">
            <a:spLocks/>
          </p:cNvSpPr>
          <p:nvPr/>
        </p:nvSpPr>
        <p:spPr>
          <a:xfrm>
            <a:off x="3127996" y="7760863"/>
            <a:ext cx="7360271" cy="1680142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700" dirty="0">
                <a:solidFill>
                  <a:schemeClr val="tx1">
                    <a:lumMod val="50000"/>
                  </a:schemeClr>
                </a:solidFill>
              </a:rPr>
              <a:t>Hijos de clientes activos con buen historial, de 18–30 años, con experiencia en negocio familiar o propio</a:t>
            </a:r>
            <a:endParaRPr lang="en-US" sz="27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E888692-9CD2-9929-8C7C-B80FAFBBC5EB}"/>
              </a:ext>
            </a:extLst>
          </p:cNvPr>
          <p:cNvSpPr txBox="1"/>
          <p:nvPr/>
        </p:nvSpPr>
        <p:spPr>
          <a:xfrm>
            <a:off x="5792438" y="1263600"/>
            <a:ext cx="12851596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PRODUCTO: Crédito </a:t>
            </a:r>
            <a:r>
              <a:rPr lang="en-US" sz="6800" b="1" spc="400" dirty="0" err="1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Productivo</a:t>
            </a:r>
            <a:endParaRPr lang="en-US" sz="6800" b="1" spc="400" dirty="0">
              <a:gradFill flip="none" rotWithShape="1">
                <a:gsLst>
                  <a:gs pos="57000">
                    <a:schemeClr val="accent4"/>
                  </a:gs>
                  <a:gs pos="9000">
                    <a:schemeClr val="accent2"/>
                  </a:gs>
                </a:gsLst>
                <a:lin ang="900000" scaled="0"/>
                <a:tileRect/>
              </a:gra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7F7740C-8FBA-7832-CB0A-FC2DD04160D6}"/>
              </a:ext>
            </a:extLst>
          </p:cNvPr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3EF1408-EC96-3FF4-0126-8FDA804BB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108" y="4383732"/>
            <a:ext cx="1186732" cy="11867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612983-61F0-2D3E-F6A1-111FD2D3D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4183" y="7118803"/>
            <a:ext cx="1396025" cy="1396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ADDFC1-9AF7-4DB0-82F5-ABE7D40C8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0891" y="10088410"/>
            <a:ext cx="1046437" cy="10464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8B7DB2-72ED-AB83-BB8D-FDF6D56822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84847" y="4269541"/>
            <a:ext cx="1186617" cy="11866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B376AD-17DF-2922-E31E-D891B4E760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84847" y="7165018"/>
            <a:ext cx="1186617" cy="11866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57079D-DBB4-5C5F-8A0C-FAB094344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71453" y="9890413"/>
            <a:ext cx="1200011" cy="120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8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2680D-0B35-BC11-B8EF-C1A4ADC65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E2A45227-8F5E-82CC-E14D-610204129B28}"/>
              </a:ext>
            </a:extLst>
          </p:cNvPr>
          <p:cNvSpPr txBox="1"/>
          <p:nvPr/>
        </p:nvSpPr>
        <p:spPr>
          <a:xfrm>
            <a:off x="3724768" y="1263600"/>
            <a:ext cx="16987023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PROPUESTA DE VALOR Y DIFERENCIACIÓN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D67D073-0A27-9C21-2472-04F1E3997040}"/>
              </a:ext>
            </a:extLst>
          </p:cNvPr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0694EDC-2BF2-3741-D4DD-28829A122EC9}"/>
              </a:ext>
            </a:extLst>
          </p:cNvPr>
          <p:cNvSpPr txBox="1"/>
          <p:nvPr/>
        </p:nvSpPr>
        <p:spPr>
          <a:xfrm>
            <a:off x="13182840" y="4676833"/>
            <a:ext cx="306532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CREDIJOVEN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F0B34F-C8FD-1075-DDB5-B57ABAADA81D}"/>
              </a:ext>
            </a:extLst>
          </p:cNvPr>
          <p:cNvSpPr txBox="1"/>
          <p:nvPr/>
        </p:nvSpPr>
        <p:spPr>
          <a:xfrm>
            <a:off x="13876066" y="5570142"/>
            <a:ext cx="8485170" cy="4763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Aprovecha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el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conocimiento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familiar</a:t>
            </a:r>
          </a:p>
          <a:p>
            <a:pPr marL="457200" indent="-457200">
              <a:lnSpc>
                <a:spcPts val="3640"/>
              </a:lnSpc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Considera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el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historial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familiar</a:t>
            </a: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Valora la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experiencia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el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negocio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familiar</a:t>
            </a: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Menor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costo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adquisición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Continúa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una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relación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ya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existente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514350" indent="-514350">
              <a:lnSpc>
                <a:spcPts val="4440"/>
              </a:lnSpc>
              <a:buFont typeface="Arial" charset="0"/>
              <a:buChar char="•"/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236ACA-54C1-01AA-868F-D89A5EAFC9CC}"/>
              </a:ext>
            </a:extLst>
          </p:cNvPr>
          <p:cNvSpPr txBox="1"/>
          <p:nvPr/>
        </p:nvSpPr>
        <p:spPr>
          <a:xfrm>
            <a:off x="2397210" y="4676833"/>
            <a:ext cx="558505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CREDITO TRADICIONAL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52D9C4-3140-D19E-D07B-DD2441DCDF05}"/>
              </a:ext>
            </a:extLst>
          </p:cNvPr>
          <p:cNvSpPr txBox="1"/>
          <p:nvPr/>
        </p:nvSpPr>
        <p:spPr>
          <a:xfrm>
            <a:off x="2976459" y="5570143"/>
            <a:ext cx="7719250" cy="4224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640"/>
              </a:lnSpc>
              <a:buFontTx/>
              <a:buChar char="-"/>
            </a:pP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Parte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desde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cero</a:t>
            </a:r>
          </a:p>
          <a:p>
            <a:pPr marL="457200" indent="-457200">
              <a:lnSpc>
                <a:spcPts val="3640"/>
              </a:lnSpc>
              <a:buFontTx/>
              <a:buChar char="-"/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Exige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historial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propio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Evalúa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solo el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negocio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actual</a:t>
            </a: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Mayor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costo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adquisición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ts val="3640"/>
              </a:lnSpc>
              <a:buFont typeface="Arial" charset="0"/>
              <a:buChar char="•"/>
            </a:pP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Relación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inicia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con el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joven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F80E9-6255-8710-1D1E-5B90E38FC3AD}"/>
              </a:ext>
            </a:extLst>
          </p:cNvPr>
          <p:cNvSpPr/>
          <p:nvPr/>
        </p:nvSpPr>
        <p:spPr>
          <a:xfrm>
            <a:off x="12501833" y="4059047"/>
            <a:ext cx="10126392" cy="655135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212225-C811-E5A9-80DE-653A3780F7CE}"/>
              </a:ext>
            </a:extLst>
          </p:cNvPr>
          <p:cNvSpPr/>
          <p:nvPr/>
        </p:nvSpPr>
        <p:spPr>
          <a:xfrm>
            <a:off x="1733593" y="4059047"/>
            <a:ext cx="10126392" cy="65513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A326DD-5A9C-BEB9-6BCA-2793830ACE46}"/>
              </a:ext>
            </a:extLst>
          </p:cNvPr>
          <p:cNvSpPr/>
          <p:nvPr/>
        </p:nvSpPr>
        <p:spPr>
          <a:xfrm>
            <a:off x="984737" y="11533422"/>
            <a:ext cx="2229729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8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CrediJoven</a:t>
            </a:r>
            <a:r>
              <a:rPr lang="es-ES" sz="38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convierte el conocimiento acumulado de sus familias en una ventaja competitiva.</a:t>
            </a:r>
            <a:endParaRPr lang="en-US" sz="38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71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6791621" y="1263600"/>
            <a:ext cx="10853356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CÁLCULO DE LA DEMANDA</a:t>
            </a:r>
          </a:p>
        </p:txBody>
      </p:sp>
      <p:cxnSp>
        <p:nvCxnSpPr>
          <p:cNvPr id="73" name="Straight Connector 72"/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rapezoid 41"/>
          <p:cNvSpPr/>
          <p:nvPr/>
        </p:nvSpPr>
        <p:spPr>
          <a:xfrm rot="10800000">
            <a:off x="5812350" y="10261076"/>
            <a:ext cx="2611214" cy="2900739"/>
          </a:xfrm>
          <a:prstGeom prst="trapezoid">
            <a:avLst>
              <a:gd name="adj" fmla="val 1241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43" name="Trapezoid 42"/>
          <p:cNvSpPr/>
          <p:nvPr/>
        </p:nvSpPr>
        <p:spPr>
          <a:xfrm rot="10800000">
            <a:off x="3054998" y="4772721"/>
            <a:ext cx="8028637" cy="1516560"/>
          </a:xfrm>
          <a:prstGeom prst="trapezoid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44" name="Trapezoid 43"/>
          <p:cNvSpPr/>
          <p:nvPr/>
        </p:nvSpPr>
        <p:spPr>
          <a:xfrm rot="10800000">
            <a:off x="4421171" y="8272457"/>
            <a:ext cx="5360137" cy="1936594"/>
          </a:xfrm>
          <a:prstGeom prst="trapezoid">
            <a:avLst>
              <a:gd name="adj" fmla="val 705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45" name="Trapezoid 44"/>
          <p:cNvSpPr/>
          <p:nvPr/>
        </p:nvSpPr>
        <p:spPr>
          <a:xfrm rot="10800000">
            <a:off x="3054999" y="6289280"/>
            <a:ext cx="8028635" cy="1936595"/>
          </a:xfrm>
          <a:prstGeom prst="trapezoid">
            <a:avLst>
              <a:gd name="adj" fmla="val 693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Open Sans Semibold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06489" y="8810651"/>
            <a:ext cx="1822935" cy="86177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rPr>
              <a:t>4.041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975105" y="5176603"/>
            <a:ext cx="2188421" cy="86177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rPr>
              <a:t>11.885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157848" y="10697273"/>
            <a:ext cx="1822935" cy="86177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rPr>
              <a:t>1.616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007028" y="6858000"/>
            <a:ext cx="2188421" cy="86177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rPr>
              <a:t>10.102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249693" y="5942250"/>
            <a:ext cx="3805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Hijos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contactables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1807920" y="10209054"/>
            <a:ext cx="11384994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834327" y="4772721"/>
            <a:ext cx="11358587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834327" y="8225876"/>
            <a:ext cx="11336285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834327" y="6289281"/>
            <a:ext cx="11358587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3192914" y="7732853"/>
            <a:ext cx="3335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Emprendedores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3265304" y="11311199"/>
            <a:ext cx="58575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Aprobados</a:t>
            </a: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y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desembolsados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711325" y="5726807"/>
            <a:ext cx="86754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85%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3345314" y="4425085"/>
            <a:ext cx="6051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Con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hijos</a:t>
            </a: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mayores</a:t>
            </a: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de 18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años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711325" y="7663399"/>
            <a:ext cx="86754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40%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711325" y="9646008"/>
            <a:ext cx="86754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40%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11325" y="4158225"/>
            <a:ext cx="86754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90%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587965-03A3-CA66-9982-4A752E4DDC9B}"/>
              </a:ext>
            </a:extLst>
          </p:cNvPr>
          <p:cNvSpPr txBox="1"/>
          <p:nvPr/>
        </p:nvSpPr>
        <p:spPr>
          <a:xfrm>
            <a:off x="3054999" y="2962744"/>
            <a:ext cx="75282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13.205 </a:t>
            </a:r>
            <a:r>
              <a:rPr lang="en-US" sz="3200" i="1" dirty="0" err="1">
                <a:solidFill>
                  <a:schemeClr val="tx1">
                    <a:lumMod val="50000"/>
                  </a:schemeClr>
                </a:solidFill>
              </a:rPr>
              <a:t>Clientes</a:t>
            </a:r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50000"/>
                  </a:schemeClr>
                </a:solidFill>
              </a:rPr>
              <a:t>activos</a:t>
            </a:r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50000"/>
                  </a:schemeClr>
                </a:solidFill>
              </a:rPr>
              <a:t>mayores</a:t>
            </a:r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 de 41 </a:t>
            </a:r>
            <a:r>
              <a:rPr lang="en-US" sz="3200" i="1" dirty="0" err="1">
                <a:solidFill>
                  <a:schemeClr val="tx1">
                    <a:lumMod val="50000"/>
                  </a:schemeClr>
                </a:solidFill>
              </a:rPr>
              <a:t>años</a:t>
            </a:r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; </a:t>
            </a:r>
            <a:r>
              <a:rPr lang="en-US" sz="3200" i="1" dirty="0" err="1">
                <a:solidFill>
                  <a:schemeClr val="tx1">
                    <a:lumMod val="50000"/>
                  </a:schemeClr>
                </a:solidFill>
              </a:rPr>
              <a:t>en</a:t>
            </a:r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3200" i="1" dirty="0" err="1">
                <a:solidFill>
                  <a:schemeClr val="tx1">
                    <a:lumMod val="50000"/>
                  </a:schemeClr>
                </a:solidFill>
              </a:rPr>
              <a:t>comercio</a:t>
            </a:r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sz="3200" i="1" dirty="0" err="1">
                <a:solidFill>
                  <a:schemeClr val="tx1">
                    <a:lumMod val="50000"/>
                  </a:schemeClr>
                </a:solidFill>
              </a:rPr>
              <a:t>industria</a:t>
            </a:r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 y </a:t>
            </a:r>
            <a:r>
              <a:rPr lang="en-US" sz="3200" i="1" dirty="0" err="1">
                <a:solidFill>
                  <a:schemeClr val="tx1">
                    <a:lumMod val="50000"/>
                  </a:schemeClr>
                </a:solidFill>
              </a:rPr>
              <a:t>servicios</a:t>
            </a:r>
            <a:r>
              <a:rPr lang="en-US" sz="3200" i="1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ADCA06-42B6-65F1-0CE8-538B51A03C4B}"/>
              </a:ext>
            </a:extLst>
          </p:cNvPr>
          <p:cNvSpPr txBox="1"/>
          <p:nvPr/>
        </p:nvSpPr>
        <p:spPr>
          <a:xfrm>
            <a:off x="6177230" y="12050662"/>
            <a:ext cx="1822935" cy="86177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rPr>
              <a:t>1.212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561663C-8036-1C28-ADF9-47F98595E327}"/>
              </a:ext>
            </a:extLst>
          </p:cNvPr>
          <p:cNvCxnSpPr/>
          <p:nvPr/>
        </p:nvCxnSpPr>
        <p:spPr>
          <a:xfrm>
            <a:off x="1960320" y="11830033"/>
            <a:ext cx="11384994" cy="0"/>
          </a:xfrm>
          <a:prstGeom prst="line">
            <a:avLst/>
          </a:prstGeom>
          <a:ln w="571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40FF81E-C527-8F20-17DD-7AB7B712D085}"/>
              </a:ext>
            </a:extLst>
          </p:cNvPr>
          <p:cNvSpPr txBox="1"/>
          <p:nvPr/>
        </p:nvSpPr>
        <p:spPr>
          <a:xfrm>
            <a:off x="1707309" y="11168627"/>
            <a:ext cx="86754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75%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256041-A903-4956-F1BE-BF28E70A2A9F}"/>
              </a:ext>
            </a:extLst>
          </p:cNvPr>
          <p:cNvSpPr txBox="1"/>
          <p:nvPr/>
        </p:nvSpPr>
        <p:spPr>
          <a:xfrm>
            <a:off x="13249693" y="9610760"/>
            <a:ext cx="4908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Interesados</a:t>
            </a: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en</a:t>
            </a:r>
            <a:r>
              <a:rPr lang="en-US" sz="3200" b="1" dirty="0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 la </a:t>
            </a:r>
            <a:r>
              <a:rPr lang="en-US" sz="3200" b="1" dirty="0" err="1">
                <a:solidFill>
                  <a:schemeClr val="tx2"/>
                </a:solidFill>
                <a:latin typeface="Open Sans Semibold" charset="0"/>
                <a:ea typeface="Open Sans Semibold" charset="0"/>
                <a:cs typeface="Open Sans Semibold" charset="0"/>
              </a:rPr>
              <a:t>oferta</a:t>
            </a:r>
            <a:endParaRPr lang="en-US" sz="3200" b="1" dirty="0">
              <a:solidFill>
                <a:schemeClr val="tx2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45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839B9-E251-F78E-9FF4-EE8B3320E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91D211CE-D921-5EF2-4822-781481D2A8EE}"/>
              </a:ext>
            </a:extLst>
          </p:cNvPr>
          <p:cNvSpPr txBox="1"/>
          <p:nvPr/>
        </p:nvSpPr>
        <p:spPr>
          <a:xfrm>
            <a:off x="9550791" y="1263600"/>
            <a:ext cx="5334922" cy="1046440"/>
          </a:xfrm>
          <a:prstGeom prst="rect">
            <a:avLst/>
          </a:prstGeom>
          <a:noFill/>
        </p:spPr>
        <p:txBody>
          <a:bodyPr wrap="none" lIns="91440" tIns="0" rIns="0" bIns="0" rtlCol="0">
            <a:spAutoFit/>
          </a:bodyPr>
          <a:lstStyle/>
          <a:p>
            <a:pPr algn="ctr"/>
            <a:r>
              <a:rPr lang="en-US" sz="6800" b="1" spc="400" dirty="0">
                <a:gradFill flip="none" rotWithShape="1">
                  <a:gsLst>
                    <a:gs pos="57000">
                      <a:schemeClr val="accent4"/>
                    </a:gs>
                    <a:gs pos="9000">
                      <a:schemeClr val="accent2"/>
                    </a:gs>
                  </a:gsLst>
                  <a:lin ang="900000" scaled="0"/>
                  <a:tileRect/>
                </a:gradFill>
                <a:latin typeface="Calibri" charset="0"/>
                <a:ea typeface="Calibri" charset="0"/>
                <a:cs typeface="Calibri" charset="0"/>
              </a:rPr>
              <a:t>TECNOLOGÍA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84532DB-3D45-4DF3-A501-9C4379C6DB0F}"/>
              </a:ext>
            </a:extLst>
          </p:cNvPr>
          <p:cNvCxnSpPr/>
          <p:nvPr/>
        </p:nvCxnSpPr>
        <p:spPr>
          <a:xfrm>
            <a:off x="11520308" y="2622962"/>
            <a:ext cx="1364539" cy="0"/>
          </a:xfrm>
          <a:prstGeom prst="line">
            <a:avLst/>
          </a:prstGeom>
          <a:ln w="4572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B9B3B9D-237F-FEE7-BB3F-EA2930EE9049}"/>
              </a:ext>
            </a:extLst>
          </p:cNvPr>
          <p:cNvCxnSpPr>
            <a:cxnSpLocks/>
          </p:cNvCxnSpPr>
          <p:nvPr/>
        </p:nvCxnSpPr>
        <p:spPr>
          <a:xfrm>
            <a:off x="14885713" y="5895523"/>
            <a:ext cx="636784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EA34637-6BC6-9E15-023C-22A797758A41}"/>
              </a:ext>
            </a:extLst>
          </p:cNvPr>
          <p:cNvCxnSpPr>
            <a:cxnSpLocks/>
          </p:cNvCxnSpPr>
          <p:nvPr/>
        </p:nvCxnSpPr>
        <p:spPr>
          <a:xfrm>
            <a:off x="8717954" y="5895523"/>
            <a:ext cx="832837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F9BFAD2-AFBA-D672-CC3D-1AD600F6C6FE}"/>
              </a:ext>
            </a:extLst>
          </p:cNvPr>
          <p:cNvSpPr txBox="1"/>
          <p:nvPr/>
        </p:nvSpPr>
        <p:spPr>
          <a:xfrm>
            <a:off x="10161214" y="5250754"/>
            <a:ext cx="4137671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5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USD 50K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9053AE1-49B6-0618-A669-1545D4C75862}"/>
              </a:ext>
            </a:extLst>
          </p:cNvPr>
          <p:cNvSpPr txBox="1">
            <a:spLocks/>
          </p:cNvSpPr>
          <p:nvPr/>
        </p:nvSpPr>
        <p:spPr>
          <a:xfrm>
            <a:off x="3101335" y="7849359"/>
            <a:ext cx="5643819" cy="2189384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Core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bancario</a:t>
            </a:r>
            <a:endParaRPr lang="en-US" sz="40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Base de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datos</a:t>
            </a: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institucional</a:t>
            </a:r>
            <a:endParaRPr lang="en-US" sz="40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161DF6E-6D4B-A113-2286-4DCF410EDF2F}"/>
              </a:ext>
            </a:extLst>
          </p:cNvPr>
          <p:cNvSpPr/>
          <p:nvPr/>
        </p:nvSpPr>
        <p:spPr>
          <a:xfrm>
            <a:off x="3624943" y="3872454"/>
            <a:ext cx="4585363" cy="34727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BASE EXISTENTE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C130B4-2FB9-5CF8-B4AA-B86EFB3CD427}"/>
              </a:ext>
            </a:extLst>
          </p:cNvPr>
          <p:cNvSpPr txBox="1"/>
          <p:nvPr/>
        </p:nvSpPr>
        <p:spPr>
          <a:xfrm>
            <a:off x="16450510" y="5404641"/>
            <a:ext cx="205697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5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$67M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15B787-F26E-DCDD-83D9-AC4A6C357D2B}"/>
              </a:ext>
            </a:extLst>
          </p:cNvPr>
          <p:cNvSpPr/>
          <p:nvPr/>
        </p:nvSpPr>
        <p:spPr>
          <a:xfrm>
            <a:off x="16167344" y="3872454"/>
            <a:ext cx="4585363" cy="35569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VALOR GENERADO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D458B3D-EAC7-D341-7D31-63FD15FE12C5}"/>
              </a:ext>
            </a:extLst>
          </p:cNvPr>
          <p:cNvSpPr txBox="1">
            <a:spLocks/>
          </p:cNvSpPr>
          <p:nvPr/>
        </p:nvSpPr>
        <p:spPr>
          <a:xfrm>
            <a:off x="15657160" y="7887192"/>
            <a:ext cx="6908926" cy="3666711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↓ Tiempo de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evaluación</a:t>
            </a:r>
            <a:endParaRPr lang="en-US" sz="40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50000"/>
                  </a:schemeClr>
                </a:solidFill>
              </a:rPr>
              <a:t>↓ Info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</a:rPr>
              <a:t>duplicada</a:t>
            </a:r>
            <a:endParaRPr lang="en-US" sz="4000" dirty="0">
              <a:solidFill>
                <a:schemeClr val="tx1">
                  <a:lumMod val="50000"/>
                </a:schemeClr>
              </a:solidFill>
            </a:endParaRP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50000"/>
                  </a:schemeClr>
                </a:solidFill>
              </a:rPr>
              <a:t>Evaluación</a:t>
            </a:r>
            <a:r>
              <a:rPr lang="en-US" sz="4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</a:rPr>
              <a:t>adaptada</a:t>
            </a:r>
            <a:r>
              <a:rPr lang="en-US" sz="4000" dirty="0">
                <a:solidFill>
                  <a:schemeClr val="tx1">
                    <a:lumMod val="50000"/>
                  </a:schemeClr>
                </a:solidFill>
              </a:rPr>
              <a:t> a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</a:rPr>
              <a:t>jóvenes</a:t>
            </a:r>
            <a:r>
              <a:rPr lang="en-US" sz="4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</a:rPr>
              <a:t>emprendedores</a:t>
            </a:r>
            <a:endParaRPr lang="en-US" sz="40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sz="40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49B179-FE8A-7852-F9CB-4655ABB9BC02}"/>
              </a:ext>
            </a:extLst>
          </p:cNvPr>
          <p:cNvSpPr txBox="1"/>
          <p:nvPr/>
        </p:nvSpPr>
        <p:spPr>
          <a:xfrm>
            <a:off x="10129497" y="6382866"/>
            <a:ext cx="41793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+USD 5k </a:t>
            </a:r>
            <a:r>
              <a:rPr lang="en-US" sz="3200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anuales</a:t>
            </a:r>
            <a:r>
              <a:rPr lang="en-US" sz="3200" b="1" dirty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 de</a:t>
            </a:r>
          </a:p>
          <a:p>
            <a:pPr algn="ctr"/>
            <a:r>
              <a:rPr lang="en-US" sz="3200" b="1" dirty="0" err="1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rPr>
              <a:t>mantenimiento</a:t>
            </a:r>
            <a:endParaRPr lang="en-US" sz="3200" b="1" dirty="0">
              <a:solidFill>
                <a:schemeClr val="accent2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0D62B333-D645-592D-42AF-34D06298C99C}"/>
              </a:ext>
            </a:extLst>
          </p:cNvPr>
          <p:cNvSpPr txBox="1">
            <a:spLocks/>
          </p:cNvSpPr>
          <p:nvPr/>
        </p:nvSpPr>
        <p:spPr>
          <a:xfrm>
            <a:off x="9550791" y="7820477"/>
            <a:ext cx="5643819" cy="2066273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40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Configuración</a:t>
            </a: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de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Credijoven</a:t>
            </a: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en</a:t>
            </a:r>
            <a:r>
              <a:rPr lang="en-US" sz="4000" dirty="0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 el </a:t>
            </a:r>
            <a:r>
              <a:rPr lang="en-US" sz="4000" dirty="0" err="1">
                <a:solidFill>
                  <a:schemeClr val="tx1">
                    <a:lumMod val="50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sistema</a:t>
            </a:r>
            <a:endParaRPr lang="en-US" sz="4000" dirty="0">
              <a:solidFill>
                <a:schemeClr val="tx1">
                  <a:lumMod val="50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82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efault Theme">
  <a:themeElements>
    <a:clrScheme name="Startup Company Gradient Light">
      <a:dk1>
        <a:srgbClr val="B4B4B4"/>
      </a:dk1>
      <a:lt1>
        <a:srgbClr val="FFFFFF"/>
      </a:lt1>
      <a:dk2>
        <a:srgbClr val="494949"/>
      </a:dk2>
      <a:lt2>
        <a:srgbClr val="FFFFFF"/>
      </a:lt2>
      <a:accent1>
        <a:srgbClr val="009CDA"/>
      </a:accent1>
      <a:accent2>
        <a:srgbClr val="00B4D9"/>
      </a:accent2>
      <a:accent3>
        <a:srgbClr val="3BC9DF"/>
      </a:accent3>
      <a:accent4>
        <a:srgbClr val="4BD9E1"/>
      </a:accent4>
      <a:accent5>
        <a:srgbClr val="6DDFE7"/>
      </a:accent5>
      <a:accent6>
        <a:srgbClr val="A6E8EC"/>
      </a:accent6>
      <a:hlink>
        <a:srgbClr val="F33B48"/>
      </a:hlink>
      <a:folHlink>
        <a:srgbClr val="FFC000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43618</TotalTime>
  <Words>859</Words>
  <Application>Microsoft Office PowerPoint</Application>
  <PresentationFormat>Personalizado</PresentationFormat>
  <Paragraphs>214</Paragraphs>
  <Slides>18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Calibri</vt:lpstr>
      <vt:lpstr>Montserrat Hairline</vt:lpstr>
      <vt:lpstr>Open Sans</vt:lpstr>
      <vt:lpstr>Open Sans Light</vt:lpstr>
      <vt:lpstr>Open Sans Semibold</vt:lpstr>
      <vt:lpstr>Wingdings</vt:lpstr>
      <vt:lpstr>Default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Fox</dc:title>
  <dc:subject/>
  <dc:creator>Slidepro Design</dc:creator>
  <cp:keywords/>
  <dc:description/>
  <cp:lastModifiedBy>Gerencia  Finanzas</cp:lastModifiedBy>
  <cp:revision>6845</cp:revision>
  <dcterms:created xsi:type="dcterms:W3CDTF">2014-11-12T21:47:38Z</dcterms:created>
  <dcterms:modified xsi:type="dcterms:W3CDTF">2026-07-14T23:39:47Z</dcterms:modified>
  <cp:category/>
</cp:coreProperties>
</file>