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</p:sldMasterIdLst>
  <p:sldIdLst>
    <p:sldId id="256" r:id="rId2"/>
    <p:sldId id="257" r:id="rId3"/>
    <p:sldId id="259" r:id="rId4"/>
    <p:sldId id="268" r:id="rId5"/>
    <p:sldId id="272" r:id="rId6"/>
    <p:sldId id="273" r:id="rId7"/>
    <p:sldId id="274" r:id="rId8"/>
    <p:sldId id="261" r:id="rId9"/>
    <p:sldId id="267" r:id="rId10"/>
    <p:sldId id="262" r:id="rId11"/>
    <p:sldId id="263" r:id="rId12"/>
    <p:sldId id="269" r:id="rId13"/>
    <p:sldId id="271" r:id="rId14"/>
    <p:sldId id="275" r:id="rId15"/>
    <p:sldId id="270" r:id="rId16"/>
    <p:sldId id="276" r:id="rId17"/>
  </p:sldIdLst>
  <p:sldSz cx="12192000" cy="6858000"/>
  <p:notesSz cx="6858000" cy="9144000"/>
  <p:defaultTextStyle>
    <a:defPPr>
      <a:defRPr lang="es-H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BB11FF-1465-74FF-89B3-36E0390ECB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0A439A4-521D-7117-472A-80A12A2AF5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11236C-F7DE-C149-5764-F6CDE5545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BF74-EDCA-42EB-A84A-AB03ECE0EF85}" type="datetimeFigureOut">
              <a:rPr lang="es-PE" smtClean="0"/>
              <a:t>9/07/2026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C93353C-CF83-1B80-B912-225424E54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18F0C6-68EB-D261-064D-FE44FA037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68A7-3DC2-46E9-9C6F-67139DBA4BD6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34673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A42B69-FDDB-4A38-DF52-1991B8809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EED46C3-D89F-8BC9-9615-B7D651C0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7E0326-3DC3-0B72-8608-8F255E2D4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BF74-EDCA-42EB-A84A-AB03ECE0EF85}" type="datetimeFigureOut">
              <a:rPr lang="es-PE" smtClean="0"/>
              <a:t>9/07/2026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7C5AA8-ACFC-2F9F-5B1A-90F95072C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F0F697-AF87-53B2-3979-0E7AD81D5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68A7-3DC2-46E9-9C6F-67139DBA4BD6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84183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A699DFC-64FF-405F-AD7E-F876F4D3E3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41E29C2-E6D8-EDFF-F7C9-FA4344817D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7D71BCE-353D-CDD4-28AE-B47BF2378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BF74-EDCA-42EB-A84A-AB03ECE0EF85}" type="datetimeFigureOut">
              <a:rPr lang="es-PE" smtClean="0"/>
              <a:t>9/07/2026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6D0300B-311A-274A-D862-E63F1A0E4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A9FBCD-4349-927E-57DF-AD6F844C8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68A7-3DC2-46E9-9C6F-67139DBA4BD6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82607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80E819-D96C-54A2-488D-9277646B5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1C2B4F9-7599-D64C-9111-598AD827F9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5F9E90-8BD6-E211-78EE-6B27AE5BA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BF74-EDCA-42EB-A84A-AB03ECE0EF85}" type="datetimeFigureOut">
              <a:rPr lang="es-PE" smtClean="0"/>
              <a:t>9/07/2026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DD72B0-5D2E-8957-BA54-16529CB37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442F0CA-953A-F169-63D0-D269946E8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68A7-3DC2-46E9-9C6F-67139DBA4BD6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95037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1EFEB0-5AF8-9110-D3E3-B00A6F8AA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658D296-81B0-FA09-C84D-E5B3252193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1DE8B6C-54E9-7B30-68C4-083DAABC9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BF74-EDCA-42EB-A84A-AB03ECE0EF85}" type="datetimeFigureOut">
              <a:rPr lang="es-PE" smtClean="0"/>
              <a:t>9/07/2026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37A6FC-2CCF-E755-2B79-0D8F83884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633BE26-4430-5DF4-ABFB-168600DB9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68A7-3DC2-46E9-9C6F-67139DBA4BD6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2097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0FBB5B-B36C-A2BA-3943-9F62DB5E2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46B7F0-F651-7C26-31F0-FDF63337C5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520142B-9F0D-C05F-C9EB-21D1E73D1F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C1A3E54-41D9-BC8A-2DC0-8994EFB88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BF74-EDCA-42EB-A84A-AB03ECE0EF85}" type="datetimeFigureOut">
              <a:rPr lang="es-PE" smtClean="0"/>
              <a:t>9/07/2026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0E2229-73BE-AE7C-8254-2E09A69CE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5ECAF65-163F-B161-CABF-21AA1156E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68A7-3DC2-46E9-9C6F-67139DBA4BD6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95970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42D212-AFCC-7189-FE8A-D25594274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E0B80FA-40C6-AB0F-8AE1-4A6EC2C8B2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29D27F7-CD29-6712-3059-FBAFB21381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E58B413-AE87-0BF0-05E4-01BA3BF060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A7E4C12-CA54-C1ED-D663-ADE38A79D8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3066935-1A3F-B23D-D847-C762FC77A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BF74-EDCA-42EB-A84A-AB03ECE0EF85}" type="datetimeFigureOut">
              <a:rPr lang="es-PE" smtClean="0"/>
              <a:t>9/07/2026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F6B574B-B86E-921B-2052-935BFCCEC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4776580-A49A-E68E-7B0A-20BE9902A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68A7-3DC2-46E9-9C6F-67139DBA4BD6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84140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3BC47B-94F2-F062-0E1B-8F435A81F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DC2C7E0-B8EA-C327-FB47-695BD183A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BF74-EDCA-42EB-A84A-AB03ECE0EF85}" type="datetimeFigureOut">
              <a:rPr lang="es-PE" smtClean="0"/>
              <a:t>9/07/2026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79B551B-5CC2-5AB6-E0D9-D4A220D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B6CECCC-7690-BC3F-BBC5-1372C2C7D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68A7-3DC2-46E9-9C6F-67139DBA4BD6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42518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1DF6050-DB68-2B9E-0AA5-15E1EACC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BF74-EDCA-42EB-A84A-AB03ECE0EF85}" type="datetimeFigureOut">
              <a:rPr lang="es-PE" smtClean="0"/>
              <a:t>9/07/2026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ECE8BB5-9C38-2F19-5AF3-66378BD02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FA37833-D8BD-471B-8C9B-C33BF8DA1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68A7-3DC2-46E9-9C6F-67139DBA4BD6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40267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EB56DE-B953-3B85-7298-B8C250245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5690BA-82E1-4E09-ED54-0CA7FC7CD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CB9C1D3-7853-FDD4-F078-DF955665A8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B275B6E-D98E-1D6C-D992-F1FA81747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BF74-EDCA-42EB-A84A-AB03ECE0EF85}" type="datetimeFigureOut">
              <a:rPr lang="es-PE" smtClean="0"/>
              <a:t>9/07/2026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DE2C8C3-DFB4-ADF9-FF1B-4FA1EED21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863923-2651-3CAC-91EA-5E1379CA3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68A7-3DC2-46E9-9C6F-67139DBA4BD6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42586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F20669-3195-CA39-1533-83231F476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593FFB0-1126-8EB2-07F9-BF9A5E0F83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HN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6104F8E-5CDA-27BA-9D5D-F774975620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0B290E-6B5E-D0EE-45C4-2BF016126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BF74-EDCA-42EB-A84A-AB03ECE0EF85}" type="datetimeFigureOut">
              <a:rPr lang="es-PE" smtClean="0"/>
              <a:t>9/07/2026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D3A5FF6-441B-001E-9451-2BDF26D7E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859542F-883C-C593-FE3C-E87EE3BD9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68A7-3DC2-46E9-9C6F-67139DBA4BD6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92047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DE78F7D-635F-6D5F-277E-2E2BA38B2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655BE27-47F8-630D-6771-D6B786E30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7467F3-8337-E601-3E36-121FA53DC9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2BF74-EDCA-42EB-A84A-AB03ECE0EF85}" type="datetimeFigureOut">
              <a:rPr lang="es-PE" smtClean="0"/>
              <a:t>9/07/2026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863D6A-35EC-697F-B78E-AC01A8A806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4B698C-9BCE-207A-F75F-DA47468E5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568A7-3DC2-46E9-9C6F-67139DBA4BD6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95292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H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370555C4-70F5-0F3E-C637-4CDF526C90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705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764096-C1A2-2EEE-1E96-5E8D5F155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387" y="18255"/>
            <a:ext cx="3892826" cy="662782"/>
          </a:xfrm>
        </p:spPr>
        <p:txBody>
          <a:bodyPr/>
          <a:lstStyle/>
          <a:p>
            <a:pPr>
              <a:defRPr sz="2400" b="1">
                <a:solidFill>
                  <a:srgbClr val="0F2B54"/>
                </a:solidFill>
              </a:defRPr>
            </a:pPr>
            <a:r>
              <a:rPr lang="es-ES" sz="2600" b="1" dirty="0">
                <a:solidFill>
                  <a:srgbClr val="0F2B54"/>
                </a:solidFill>
                <a:latin typeface="+mn-lt"/>
                <a:ea typeface="+mn-ea"/>
                <a:cs typeface="+mn-cs"/>
              </a:rPr>
              <a:t>IMPACTO INSTITUCIONAL</a:t>
            </a:r>
            <a:endParaRPr lang="es-PE" sz="2600" b="1" dirty="0">
              <a:solidFill>
                <a:srgbClr val="0F2B54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D9880F4-C8F0-1EF8-9A96-B0F2B0ED6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944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5B57DB28-B703-22C9-F311-8A35A28E27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164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C918B301-1042-4F7F-321E-8E1FC7DEC5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92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F929F0F6-F4AD-F64E-B944-B63E91C60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710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21D9B-E6C8-D61B-3A0F-CA7016E88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926483A-A1E4-C8F8-A77D-8430C90030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3142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DB0DEFDF-6816-1DF0-C191-4DE0390E1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4925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F6189D-8A3F-F039-FA0B-F7FE23332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EBCFEA6-A46D-0484-212F-BD856625DA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-19878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91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">
            <a:extLst>
              <a:ext uri="{FF2B5EF4-FFF2-40B4-BE49-F238E27FC236}">
                <a16:creationId xmlns:a16="http://schemas.microsoft.com/office/drawing/2014/main" id="{75CA7416-BA26-818B-8E24-856813344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34"/>
            <a:ext cx="24878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E" altLang="es-P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EA5D5B6-80C2-0F1D-2384-749B834BE7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566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127D9D8B-DB25-1AF2-6BDA-3E2C2E1BD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579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BE4AA209-4F75-D72B-F2B9-4D045B792C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753" r="31522" b="6067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809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1480" y="228600"/>
            <a:ext cx="6447406" cy="661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0F2B54"/>
                </a:solidFill>
              </a:defRPr>
            </a:pPr>
            <a:r>
              <a:rPr lang="es-HN" noProof="0" dirty="0"/>
              <a:t>Demanda del Producto: Embudo de Conversión</a:t>
            </a:r>
          </a:p>
          <a:p>
            <a:pPr>
              <a:defRPr sz="1300">
                <a:solidFill>
                  <a:srgbClr val="00783C"/>
                </a:solidFill>
              </a:defRPr>
            </a:pPr>
            <a:r>
              <a:rPr lang="es-HN" noProof="0" dirty="0"/>
              <a:t>Del mercado potencial a la meta comercial del proyecto</a:t>
            </a:r>
          </a:p>
        </p:txBody>
      </p:sp>
      <p:sp>
        <p:nvSpPr>
          <p:cNvPr id="3" name="Trapezoid 2"/>
          <p:cNvSpPr/>
          <p:nvPr/>
        </p:nvSpPr>
        <p:spPr>
          <a:xfrm>
            <a:off x="548640" y="1097280"/>
            <a:ext cx="4937760" cy="685800"/>
          </a:xfrm>
          <a:prstGeom prst="trapezoid">
            <a:avLst/>
          </a:prstGeom>
          <a:solidFill>
            <a:srgbClr val="12305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HN" sz="1800" b="1" noProof="0" dirty="0">
                <a:solidFill>
                  <a:srgbClr val="FFFFFF"/>
                </a:solidFill>
              </a:rPr>
              <a:t>Mercado potencial
20,000</a:t>
            </a:r>
          </a:p>
        </p:txBody>
      </p:sp>
      <p:sp>
        <p:nvSpPr>
          <p:cNvPr id="4" name="Trapezoid 3"/>
          <p:cNvSpPr/>
          <p:nvPr/>
        </p:nvSpPr>
        <p:spPr>
          <a:xfrm>
            <a:off x="914400" y="1920239"/>
            <a:ext cx="4206240" cy="685800"/>
          </a:xfrm>
          <a:prstGeom prst="trapezoid">
            <a:avLst/>
          </a:prstGeom>
          <a:solidFill>
            <a:srgbClr val="008744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HN" sz="1800" b="1" noProof="0" dirty="0">
                <a:solidFill>
                  <a:srgbClr val="FFFFFF"/>
                </a:solidFill>
              </a:rPr>
              <a:t>Repartidores en cobertura MiCrédito
8,000</a:t>
            </a:r>
          </a:p>
        </p:txBody>
      </p:sp>
      <p:sp>
        <p:nvSpPr>
          <p:cNvPr id="5" name="Trapezoid 4"/>
          <p:cNvSpPr/>
          <p:nvPr/>
        </p:nvSpPr>
        <p:spPr>
          <a:xfrm>
            <a:off x="1280160" y="2775204"/>
            <a:ext cx="3474720" cy="685800"/>
          </a:xfrm>
          <a:prstGeom prst="trapezoid">
            <a:avLst/>
          </a:prstGeom>
          <a:solidFill>
            <a:srgbClr val="30A052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HN" sz="1800" b="1" noProof="0" dirty="0">
                <a:solidFill>
                  <a:srgbClr val="FFFFFF"/>
                </a:solidFill>
              </a:rPr>
              <a:t>Repartidores contactados
2,400</a:t>
            </a:r>
          </a:p>
        </p:txBody>
      </p:sp>
      <p:sp>
        <p:nvSpPr>
          <p:cNvPr id="6" name="Trapezoid 5"/>
          <p:cNvSpPr/>
          <p:nvPr/>
        </p:nvSpPr>
        <p:spPr>
          <a:xfrm>
            <a:off x="1645920" y="3657599"/>
            <a:ext cx="2743200" cy="685800"/>
          </a:xfrm>
          <a:prstGeom prst="trapezoid">
            <a:avLst/>
          </a:prstGeom>
          <a:solidFill>
            <a:srgbClr val="78BE50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HN" sz="1800" b="1" noProof="0" dirty="0">
                <a:solidFill>
                  <a:srgbClr val="FFFFFF"/>
                </a:solidFill>
              </a:rPr>
              <a:t>Solicitudes iniciadas
1,680</a:t>
            </a:r>
          </a:p>
        </p:txBody>
      </p:sp>
      <p:sp>
        <p:nvSpPr>
          <p:cNvPr id="7" name="Trapezoid 6"/>
          <p:cNvSpPr/>
          <p:nvPr/>
        </p:nvSpPr>
        <p:spPr>
          <a:xfrm>
            <a:off x="2011680" y="4526279"/>
            <a:ext cx="2011680" cy="685800"/>
          </a:xfrm>
          <a:prstGeom prst="trapezoid">
            <a:avLst/>
          </a:prstGeom>
          <a:solidFill>
            <a:srgbClr val="B4DC6E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HN" sz="2000" b="1" noProof="0" dirty="0">
                <a:solidFill>
                  <a:srgbClr val="FFFFFF"/>
                </a:solidFill>
              </a:rPr>
              <a:t>Clientes Año 1
1,200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760720" y="1051560"/>
            <a:ext cx="585216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0F2B54"/>
                </a:solidFill>
              </a:defRPr>
            </a:pPr>
            <a:r>
              <a:rPr lang="es-HN" noProof="0" dirty="0"/>
              <a:t>Estimación del mercado objetivo nacional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760720" y="1920239"/>
            <a:ext cx="585216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0F2B54"/>
                </a:solidFill>
              </a:defRPr>
            </a:pPr>
            <a:r>
              <a:rPr lang="es-HN" b="1" dirty="0"/>
              <a:t>Presencia de agencias y puntos de atención</a:t>
            </a:r>
            <a:endParaRPr lang="es-HN" noProof="0" dirty="0"/>
          </a:p>
        </p:txBody>
      </p:sp>
      <p:sp>
        <p:nvSpPr>
          <p:cNvPr id="10" name="Rounded Rectangle 9"/>
          <p:cNvSpPr/>
          <p:nvPr/>
        </p:nvSpPr>
        <p:spPr>
          <a:xfrm>
            <a:off x="5760720" y="2788920"/>
            <a:ext cx="585216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0F2B54"/>
                </a:solidFill>
              </a:defRPr>
            </a:pPr>
            <a:r>
              <a:rPr lang="es-MX" noProof="0" dirty="0"/>
              <a:t>Campañas comerciales y alianzas estratégicas</a:t>
            </a:r>
            <a:endParaRPr lang="es-HN" noProof="0" dirty="0"/>
          </a:p>
        </p:txBody>
      </p:sp>
      <p:sp>
        <p:nvSpPr>
          <p:cNvPr id="11" name="Rounded Rectangle 10"/>
          <p:cNvSpPr/>
          <p:nvPr/>
        </p:nvSpPr>
        <p:spPr>
          <a:xfrm>
            <a:off x="5760720" y="3657599"/>
            <a:ext cx="585216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0F2B54"/>
                </a:solidFill>
              </a:defRPr>
            </a:pPr>
            <a:r>
              <a:rPr lang="es-HN" b="1" dirty="0"/>
              <a:t>Interés en el producto y precalificación</a:t>
            </a:r>
            <a:endParaRPr lang="es-HN" noProof="0" dirty="0"/>
          </a:p>
        </p:txBody>
      </p:sp>
      <p:sp>
        <p:nvSpPr>
          <p:cNvPr id="12" name="Rounded Rectangle 11"/>
          <p:cNvSpPr/>
          <p:nvPr/>
        </p:nvSpPr>
        <p:spPr>
          <a:xfrm>
            <a:off x="5760720" y="4526279"/>
            <a:ext cx="585216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0F2B54"/>
                </a:solidFill>
              </a:defRPr>
            </a:pPr>
            <a:r>
              <a:rPr lang="es-HN" b="1" dirty="0"/>
              <a:t>Evaluación crediticia y scoring alternativo</a:t>
            </a:r>
            <a:endParaRPr lang="es-HN" noProof="0" dirty="0"/>
          </a:p>
        </p:txBody>
      </p:sp>
      <p:sp>
        <p:nvSpPr>
          <p:cNvPr id="13" name="Rounded Rectangle 12"/>
          <p:cNvSpPr/>
          <p:nvPr/>
        </p:nvSpPr>
        <p:spPr>
          <a:xfrm>
            <a:off x="411480" y="5806440"/>
            <a:ext cx="11247120" cy="685800"/>
          </a:xfrm>
          <a:prstGeom prst="roundRect">
            <a:avLst/>
          </a:prstGeom>
          <a:solidFill>
            <a:srgbClr val="EAF7EF"/>
          </a:solidFill>
          <a:ln>
            <a:solidFill>
              <a:srgbClr val="0087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005A2D"/>
                </a:solidFill>
              </a:defRPr>
            </a:pPr>
            <a:r>
              <a:rPr lang="es-HN" noProof="0" dirty="0"/>
              <a:t>El proyecto inicia con 1,200 clientes en 2027 y escala progresivamente hasta 6,000 clientes activos en 2031 mediante expansión geográfica, alianzas con plataformas delivery y un modelo de scoring alternativo.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F39D267-A094-A9DC-9451-3150F5268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F9052-AE42-6F51-83FD-CCC79448C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4FF1244A-729D-3D76-5D38-64E548AE3B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87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>
            <a:extLst>
              <a:ext uri="{FF2B5EF4-FFF2-40B4-BE49-F238E27FC236}">
                <a16:creationId xmlns:a16="http://schemas.microsoft.com/office/drawing/2014/main" id="{5B02AB23-CE8A-962C-388E-61287906F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722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943C2A7A-49B3-46A7-ECF7-02918B8B8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313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8611</TotalTime>
  <Words>102</Words>
  <Application>Microsoft Office PowerPoint</Application>
  <PresentationFormat>Panorámica</PresentationFormat>
  <Paragraphs>15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IMPACTO INSTITUCIONAL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 CRÉDITO DELIVERY</dc:title>
  <dc:creator>Usuario</dc:creator>
  <cp:lastModifiedBy>Usuario</cp:lastModifiedBy>
  <cp:revision>22</cp:revision>
  <dcterms:created xsi:type="dcterms:W3CDTF">2026-07-01T14:24:01Z</dcterms:created>
  <dcterms:modified xsi:type="dcterms:W3CDTF">2026-07-09T21:31:07Z</dcterms:modified>
</cp:coreProperties>
</file>