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465" r:id="rId2"/>
    <p:sldId id="464" r:id="rId3"/>
    <p:sldId id="46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463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1"/>
  <c:style val="2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1A3A5C"/>
                </a:solidFill>
                <a:latin typeface="Arial"/>
              </a:defRPr>
            </a:pPr>
            <a:r>
              <a:rPr lang="es-MX" sz="1400" b="0" i="0" u="none" strike="noStrike">
                <a:solidFill>
                  <a:srgbClr val="1A3A5C"/>
                </a:solidFill>
                <a:latin typeface="Arial"/>
              </a:rPr>
              <a:t>Cartera bruta de RECI-GANA (USD millones)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Escenario base</c:v>
                </c:pt>
              </c:strCache>
            </c:strRef>
          </c:tx>
          <c:spPr>
            <a:ln w="38100" cap="flat">
              <a:solidFill>
                <a:srgbClr val="1A3A5C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1A3A5C"/>
              </a:solidFill>
              <a:ln w="9525" cap="flat">
                <a:solidFill>
                  <a:srgbClr val="1A3A5C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F2937"/>
                    </a:solidFill>
                    <a:latin typeface="Arial"/>
                  </a:defRPr>
                </a:pPr>
                <a:endParaRPr lang="es-MX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3.12</c:v>
                </c:pt>
                <c:pt idx="1">
                  <c:v>7.85</c:v>
                </c:pt>
                <c:pt idx="2">
                  <c:v>13.95</c:v>
                </c:pt>
                <c:pt idx="3">
                  <c:v>20.18</c:v>
                </c:pt>
                <c:pt idx="4">
                  <c:v>26.52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A7-1B47-81D1-06285D6A33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Escenario pesimista</c:v>
                </c:pt>
              </c:strCache>
            </c:strRef>
          </c:tx>
          <c:spPr>
            <a:ln w="38100" cap="flat">
              <a:solidFill>
                <a:srgbClr val="E97132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E97132"/>
              </a:solidFill>
              <a:ln w="9525" cap="flat">
                <a:solidFill>
                  <a:srgbClr val="E97132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F2937"/>
                    </a:solidFill>
                    <a:latin typeface="Arial"/>
                  </a:defRPr>
                </a:pPr>
                <a:endParaRPr lang="es-MX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2.5</c:v>
                </c:pt>
                <c:pt idx="1">
                  <c:v>5.51</c:v>
                </c:pt>
                <c:pt idx="2">
                  <c:v>9.9600000000000009</c:v>
                </c:pt>
                <c:pt idx="3">
                  <c:v>14.79</c:v>
                </c:pt>
                <c:pt idx="4">
                  <c:v>19.510000000000002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A7-1B47-81D1-06285D6A33D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s-MX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EEE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B7280"/>
                </a:solidFill>
                <a:latin typeface="Arial"/>
              </a:defRPr>
            </a:pPr>
            <a:endParaRPr lang="es-MX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/>
          </a:pPr>
          <a:endParaRPr lang="es-MX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A3A5C"/>
                </a:solidFill>
                <a:latin typeface="Arial"/>
              </a:defRPr>
            </a:pPr>
            <a:r>
              <a:rPr lang="es-MX" sz="1300" b="0" i="0" u="none" strike="noStrike" dirty="0">
                <a:solidFill>
                  <a:srgbClr val="1A3A5C"/>
                </a:solidFill>
                <a:latin typeface="Arial"/>
              </a:rPr>
              <a:t>Autosuficiencia operativa (OSS.)</a:t>
            </a:r>
            <a:r>
              <a:rPr lang="es-MX" sz="1300" b="0" i="0" u="none" strike="noStrike" baseline="0" dirty="0">
                <a:solidFill>
                  <a:srgbClr val="1A3A5C"/>
                </a:solidFill>
                <a:latin typeface="Arial"/>
              </a:rPr>
              <a:t> </a:t>
            </a:r>
            <a:r>
              <a:rPr lang="es-MX" sz="1300" b="0" i="0" u="none" strike="noStrike" dirty="0">
                <a:solidFill>
                  <a:srgbClr val="1A3A5C"/>
                </a:solidFill>
                <a:latin typeface="Arial"/>
              </a:rPr>
              <a:t> &gt;100%desde el cierre del primer año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6485108782889741E-2"/>
          <c:y val="0.1787037037037037"/>
          <c:w val="0.95088862859084766"/>
          <c:h val="0.653682803538446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OSS del producto (%)</c:v>
                </c:pt>
              </c:strCache>
            </c:strRef>
          </c:tx>
          <c:spPr>
            <a:solidFill>
              <a:srgbClr val="2E6094"/>
            </a:solidFill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DEFFE96-B517-46EA-8187-8AC0F2E99D21}" type="VALUE">
                      <a:rPr lang="en-US" smtClean="0"/>
                      <a:pPr/>
                      <a:t>[VALOR]</a:t>
                    </a:fld>
                    <a:r>
                      <a:rPr lang="en-US"/>
                      <a:t>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D6A-40E2-AA7B-7E2A4AE579C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151.5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D6A-40E2-AA7B-7E2A4AE579C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163.7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6A-40E2-AA7B-7E2A4AE579C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166.2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6A-40E2-AA7B-7E2A4AE579C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167.5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D6A-40E2-AA7B-7E2A4AE579C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A3A5C"/>
                    </a:solidFill>
                    <a:latin typeface="Arial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151.5</c:v>
                </c:pt>
                <c:pt idx="2">
                  <c:v>163.69999999999999</c:v>
                </c:pt>
                <c:pt idx="3">
                  <c:v>166.2</c:v>
                </c:pt>
                <c:pt idx="4">
                  <c:v>167.5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14-9F41-81F1-19AE50B8C0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s-MX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90"/>
          <c:min val="0"/>
        </c:scaling>
        <c:delete val="0"/>
        <c:axPos val="l"/>
        <c:majorGridlines>
          <c:spPr>
            <a:ln w="12700" cap="flat">
              <a:solidFill>
                <a:srgbClr val="EEEE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B7280"/>
                </a:solidFill>
                <a:latin typeface="Arial"/>
              </a:defRPr>
            </a:pPr>
            <a:endParaRPr lang="es-MX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Flujo de caja libre para el accionista (USD millones)</c:v>
                </c:pt>
              </c:strCache>
            </c:strRef>
          </c:tx>
          <c:spPr>
            <a:solidFill>
              <a:srgbClr val="1A3A5C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F2937"/>
                    </a:solidFill>
                    <a:latin typeface="Arial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t0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-0.15</c:v>
                </c:pt>
                <c:pt idx="1">
                  <c:v>-1.67</c:v>
                </c:pt>
                <c:pt idx="2">
                  <c:v>-2.09</c:v>
                </c:pt>
                <c:pt idx="3">
                  <c:v>-2.2799999999999998</c:v>
                </c:pt>
                <c:pt idx="4">
                  <c:v>-1.77</c:v>
                </c:pt>
                <c:pt idx="5">
                  <c:v>15.88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5-E64F-93A1-CB0E82A745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B7280"/>
                </a:solidFill>
                <a:latin typeface="Arial"/>
              </a:defRPr>
            </a:pPr>
            <a:endParaRPr lang="es-MX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5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7280"/>
                </a:solidFill>
                <a:latin typeface="Arial"/>
              </a:defRPr>
            </a:pPr>
            <a:endParaRPr lang="es-MX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61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2A75-47BE-4DF7-BA32-D2FB44914410}" type="datetimeFigureOut">
              <a:rPr lang="es-ES" smtClean="0"/>
              <a:pPr/>
              <a:t>13/7/26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692C-B43A-4983-AABF-6928F088989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8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2A75-47BE-4DF7-BA32-D2FB44914410}" type="datetimeFigureOut">
              <a:rPr lang="es-ES" smtClean="0"/>
              <a:pPr/>
              <a:t>13/7/26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692C-B43A-4983-AABF-6928F0889891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19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8D843CC-46A4-AF21-FE0D-33C659E0D2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72" b="58009"/>
          <a:stretch/>
        </p:blipFill>
        <p:spPr>
          <a:xfrm>
            <a:off x="1950720" y="911989"/>
            <a:ext cx="7876032" cy="435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1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FINANCIERO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Proyección de cartera a 5 años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600200"/>
          <a:ext cx="694944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600200"/>
            <a:ext cx="3886200" cy="4206240"/>
          </a:xfrm>
          <a:prstGeom prst="roundRect">
            <a:avLst>
              <a:gd name="adj" fmla="val 2824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8046720" y="18288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HISTORIA EN 3 CIFRAS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046720" y="228600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26,5M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8046720" y="27432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al año 5 (escenario base)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046720" y="352044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Año 1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8046720" y="397764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de equilibrio operativo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046720" y="475488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19,5M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046720" y="521208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al año 5 en escenario pesimista — sigue siendo un producto relevante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Y EQUILIBRIO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¿Cuándo deja de ser una carga y empieza a sostenerse solo?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22960" y="214884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 / 28%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822960" y="2926080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 — capital de trabajo / activo fijo, por debajo del máximo de tasa de IDH (38%)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434840" y="192024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4709160" y="214884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3,1M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4709160" y="2926080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de equilibrio — el punto donde los ingresos cubren los costos del producto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321040" y="192024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8595360" y="214884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Año 1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8595360" y="2926080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en que se alcanza ese punto de equilibrio operativo</a:t>
            </a:r>
            <a:endParaRPr lang="en-US" sz="1300" dirty="0"/>
          </a:p>
        </p:txBody>
      </p:sp>
      <p:graphicFrame>
        <p:nvGraphicFramePr>
          <p:cNvPr id="13" name="Chart 0"/>
          <p:cNvGraphicFramePr/>
          <p:nvPr>
            <p:extLst>
              <p:ext uri="{D42A27DB-BD31-4B8C-83A1-F6EECF244321}">
                <p14:modId xmlns:p14="http://schemas.microsoft.com/office/powerpoint/2010/main" val="380092256"/>
              </p:ext>
            </p:extLst>
          </p:nvPr>
        </p:nvGraphicFramePr>
        <p:xfrm>
          <a:off x="548640" y="4251960"/>
          <a:ext cx="1106424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11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highlight>
                  <a:srgbClr val="00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VIABILIDAD FINANCIERA</a:t>
            </a:r>
            <a:endParaRPr lang="en-US" sz="1300" dirty="0">
              <a:highlight>
                <a:srgbClr val="00FF00"/>
              </a:highlight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VAN y TIR — y el supuesto que los sostiene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383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2,2M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206240" y="1600200"/>
            <a:ext cx="3383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29,5%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206240" y="233172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863840" y="1600200"/>
            <a:ext cx="3383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años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863840" y="233172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HN" sz="1600" dirty="0"/>
              <a:t>Recuperación al cierre del año 5, incluyendo el valor terminal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42900" y="2834640"/>
            <a:ext cx="11109960" cy="3429000"/>
          </a:xfrm>
          <a:prstGeom prst="roundRect">
            <a:avLst>
              <a:gd name="adj" fmla="val 3200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822960" y="3108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SUPUESTO QUE MÁS MUEVE EL VAN</a:t>
            </a:r>
            <a:endParaRPr lang="en-US" sz="1300" dirty="0"/>
          </a:p>
        </p:txBody>
      </p:sp>
      <p:graphicFrame>
        <p:nvGraphicFramePr>
          <p:cNvPr id="12" name="Chart 0"/>
          <p:cNvGraphicFramePr/>
          <p:nvPr/>
        </p:nvGraphicFramePr>
        <p:xfrm>
          <a:off x="822960" y="3520440"/>
          <a:ext cx="5943600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10"/>
          <p:cNvSpPr/>
          <p:nvPr/>
        </p:nvSpPr>
        <p:spPr>
          <a:xfrm>
            <a:off x="7040880" y="3566160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040880" y="3291840"/>
            <a:ext cx="4434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b="1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VAN positivo depende del valor de salida </a:t>
            </a: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el año 5: 1,2× el patrimonio del producto (USD 17,1M).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s-HN" sz="1400" dirty="0"/>
              <a:t> "Es un supuesto habitual en la valoración de negocios financieros."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7040880" y="5623560"/>
            <a:ext cx="4434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s-HN" sz="1150" i="1" noProof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VAN incorpora un valor terminal de 1.2 veces al Patrimonio del producto al año 5,Supuesto habitual en valoración de IMF en crecimiento</a:t>
            </a:r>
            <a:endParaRPr lang="es-HN" sz="1150" noProof="0" dirty="0"/>
          </a:p>
        </p:txBody>
      </p:sp>
      <p:sp>
        <p:nvSpPr>
          <p:cNvPr id="16" name="Text 13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INSTITUCIONAL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IDH Microfinanciera, con y sin RECI-GANA (2031)</a:t>
            </a:r>
            <a:endParaRPr lang="en-US" sz="28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22957"/>
              </p:ext>
            </p:extLst>
          </p:nvPr>
        </p:nvGraphicFramePr>
        <p:xfrm>
          <a:off x="548640" y="1691640"/>
          <a:ext cx="11064240" cy="3291840"/>
        </p:xfrm>
        <a:graphic>
          <a:graphicData uri="http://schemas.openxmlformats.org/drawingml/2006/table">
            <a:tbl>
              <a:tblPr/>
              <a:tblGrid>
                <a:gridCol w="3931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 proyecto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 proyecto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Cartera bruta (USD)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72,7M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99,2M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+26.515.840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Clientes activos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22.222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34.970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+12748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12,3%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13,1%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+0,7 p.p.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PAR30 (cartera en riesgo)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4,5%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3,4%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ROA </a:t>
                      </a:r>
                      <a:r>
                        <a:rPr lang="en-US" sz="1800" b="1" dirty="0" err="1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Consolidado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800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+0.4%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52578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indicadores que más se mueven: cartera, clientes, rentabilidad y calidad de cartera — </a:t>
            </a:r>
            <a:r>
              <a:rPr lang="en-US" sz="1500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s-HN" sz="1600" dirty="0">
                <a:solidFill>
                  <a:schemeClr val="accent1">
                    <a:lumMod val="75000"/>
                  </a:schemeClr>
                </a:solidFill>
              </a:rPr>
              <a:t> Los principales indicadores proyectados mejoran en el escenario base.</a:t>
            </a:r>
            <a:endParaRPr lang="en-US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SOCIAL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cambio medible en la vida de los clientes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611880" cy="1920240"/>
          </a:xfrm>
          <a:prstGeom prst="roundRect">
            <a:avLst>
              <a:gd name="adj" fmla="val 4762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12,748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822960" y="269748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bancarizados hacia 2031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434840" y="1691640"/>
            <a:ext cx="3611880" cy="1920240"/>
          </a:xfrm>
          <a:prstGeom prst="roundRect">
            <a:avLst>
              <a:gd name="adj" fmla="val 4762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4709160" y="187452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45%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709160" y="269748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clientas mujeres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321040" y="1691640"/>
            <a:ext cx="3611880" cy="1920240"/>
          </a:xfrm>
          <a:prstGeom prst="roundRect">
            <a:avLst>
              <a:gd name="adj" fmla="val 4762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8595360" y="187452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15%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8595360" y="269748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 en zona rural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38862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a crédito formal en condiciones justas, reduciendo la dependencia de prestamistas informales.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66928" y="4617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OBJETIVOS DE DESARROLLO SOSTENIBLE VINCULADOS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502920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749808" y="513892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49808" y="5486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 de la pobreza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355848" y="502920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3538728" y="513892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8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538728" y="5486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Trabajo decente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144768" y="502920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Text 20"/>
          <p:cNvSpPr/>
          <p:nvPr/>
        </p:nvSpPr>
        <p:spPr>
          <a:xfrm>
            <a:off x="6327648" y="513892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10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327648" y="5486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 desigualdades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933688" y="5029200"/>
            <a:ext cx="2606040" cy="1005840"/>
          </a:xfrm>
          <a:prstGeom prst="roundRect">
            <a:avLst>
              <a:gd name="adj" fmla="val 727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5" name="Text 23"/>
          <p:cNvSpPr/>
          <p:nvPr/>
        </p:nvSpPr>
        <p:spPr>
          <a:xfrm>
            <a:off x="9116568" y="513892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12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116568" y="5486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Producción responsable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 3 riesgos que más importan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1109960" cy="1371600"/>
          </a:xfrm>
          <a:prstGeom prst="roundRect">
            <a:avLst>
              <a:gd name="adj" fmla="val 533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777240" y="1810512"/>
            <a:ext cx="32004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Dependencia de INVEMA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114800" y="1810512"/>
            <a:ext cx="35661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Único aliado para el registro y cobro automático de entregas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818120" y="1874520"/>
            <a:ext cx="0" cy="100584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7978140" y="1625969"/>
            <a:ext cx="35204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b="1" dirty="0">
                <a:solidFill>
                  <a:srgbClr val="1A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Mitigación: </a:t>
            </a: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 con exclusividad y periodo mínimo de 3 </a:t>
            </a:r>
            <a:r>
              <a:rPr lang="es-HN" noProof="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</a:t>
            </a: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s-E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Cláusulas contractuales propuestas en el TFM</a:t>
            </a: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)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213055" y="3360420"/>
            <a:ext cx="11109960" cy="1371600"/>
          </a:xfrm>
          <a:prstGeom prst="roundRect">
            <a:avLst>
              <a:gd name="adj" fmla="val 533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777240" y="3319272"/>
            <a:ext cx="32004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Mora en segmento informal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114800" y="3319272"/>
            <a:ext cx="35661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PAR&gt;30 proyectado es bajo (0,5% al año 5) para un segmento sin historial crediticio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7818120" y="3383280"/>
            <a:ext cx="0" cy="100584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8001000" y="2922339"/>
            <a:ext cx="35204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b="1" dirty="0">
                <a:solidFill>
                  <a:srgbClr val="1A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Mitigación: </a:t>
            </a: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Garantía líquida previa + scoring con datos reales de INVEMA + cobranza preventiva del CAC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541020" y="4709160"/>
            <a:ext cx="11109960" cy="1371600"/>
          </a:xfrm>
          <a:prstGeom prst="roundRect">
            <a:avLst>
              <a:gd name="adj" fmla="val 533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777240" y="4828032"/>
            <a:ext cx="32004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regulatorio y climático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114800" y="4828032"/>
            <a:ext cx="35661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Honduras expuesta a eventos climáticos y cambios normativos sobre economía circular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7818120" y="4892040"/>
            <a:ext cx="0" cy="100584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8001000" y="4828032"/>
            <a:ext cx="35204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b="1" dirty="0">
                <a:solidFill>
                  <a:srgbClr val="1A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Mitigación: </a:t>
            </a: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1</a:t>
            </a:r>
            <a:r>
              <a:rPr lang="es-ES" noProof="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-Monitoreo  permanente de cambios regulatorios relacionados con Microfinanzas y economía circular.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s-ES" noProof="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2.-Establecer convenios con municipalidades y organizaciones del sector reciclaje para fortalecer el cumplimiento normativo </a:t>
            </a:r>
            <a:endParaRPr lang="es-ES" noProof="0" dirty="0"/>
          </a:p>
        </p:txBody>
      </p:sp>
      <p:sp>
        <p:nvSpPr>
          <p:cNvPr id="19" name="Text 17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Tres fases, tres años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914400" y="3246120"/>
            <a:ext cx="10332720" cy="0"/>
          </a:xfrm>
          <a:prstGeom prst="line">
            <a:avLst/>
          </a:prstGeom>
          <a:noFill/>
          <a:ln w="254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2331720" y="3108960"/>
            <a:ext cx="274320" cy="274320"/>
          </a:xfrm>
          <a:prstGeom prst="line">
            <a:avLst/>
          </a:prstGeom>
          <a:solidFill>
            <a:srgbClr val="E9713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914400" y="25146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1-6 MESES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914400" y="361188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Piloto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51560" y="411480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1-2 centros de acopio de INVEMA. Validación de procesos e integración tecnológica.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852160" y="3108960"/>
            <a:ext cx="274320" cy="274320"/>
          </a:xfrm>
          <a:prstGeom prst="line">
            <a:avLst/>
          </a:prstGeom>
          <a:solidFill>
            <a:srgbClr val="E9713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4434840" y="25146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 1 (7-12 meses)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434840" y="361188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Expansión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72000" y="411480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Meta: 1.500 clientes activos.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9372600" y="3108960"/>
            <a:ext cx="274320" cy="274320"/>
          </a:xfrm>
          <a:prstGeom prst="line">
            <a:avLst/>
          </a:prstGeom>
          <a:solidFill>
            <a:srgbClr val="E9713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7955280" y="25146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 2-3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955280" y="361188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Crecimiento sostenido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092440" y="411480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 de replicabilidad en otras zonas de influencia de IDH.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DE ESCENARIOS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HN" sz="3200" dirty="0"/>
              <a:t>El escenario pesimista probado todavía conserva viabilidad</a:t>
            </a:r>
            <a:endParaRPr lang="en-US" sz="32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107526"/>
              </p:ext>
            </p:extLst>
          </p:nvPr>
        </p:nvGraphicFramePr>
        <p:xfrm>
          <a:off x="548640" y="1691640"/>
          <a:ext cx="7315200" cy="237744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Pesimista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Sigue viable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 (USD)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2,2M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1,4M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29,5%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27,4%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Cartera año 5 (USD)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26,5M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19,5M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A7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955280" y="1965960"/>
            <a:ext cx="3474720" cy="2377440"/>
          </a:xfrm>
          <a:prstGeom prst="roundRect">
            <a:avLst>
              <a:gd name="adj" fmla="val 3846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8412480" y="1874520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5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LÍMITE DEL PROYECTO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412480" y="2240280"/>
            <a:ext cx="30175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Incluso si la captación cae y el PAR&gt;30 sube frente al escenario base, el proyecto conserva VAN y TIR positivos.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566928" y="43434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 repetir el escenario pesimista del modelo: es la evidencia de que el proyecto tiene margen antes de dejar de ser viable.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3A5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97132"/>
                </a:solidFill>
                <a:latin typeface="Calibri" pitchFamily="34" charset="0"/>
                <a:cs typeface="Calibri" pitchFamily="34" charset="-120"/>
              </a:rPr>
              <a:t>NUESTRA POSTURA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128016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400" b="1" dirty="0">
                <a:solidFill>
                  <a:schemeClr val="tx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RECI-GANA es viable - IDH está en condiciones de ejecutarlo.</a:t>
            </a:r>
            <a:endParaRPr lang="en-US" sz="3400" dirty="0">
              <a:solidFill>
                <a:schemeClr val="tx2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868680" y="3145536"/>
            <a:ext cx="128016" cy="128016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1188720" y="2990088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Retorno positivo (VAN USD 2,2M, TIR 29,5%) incluso en escenario pesimista</a:t>
            </a:r>
            <a:endParaRPr lang="en-US" sz="1700" dirty="0">
              <a:solidFill>
                <a:schemeClr val="tx2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868680" y="3712464"/>
            <a:ext cx="128016" cy="128016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1188720" y="35661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HN" sz="1700" noProof="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Mejora</a:t>
            </a:r>
            <a:r>
              <a:rPr lang="en-US" sz="17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los indicadores consolidados de IDH sin deteriorar la calidad de cartera</a:t>
            </a:r>
            <a:endParaRPr lang="en-US" sz="1700" dirty="0">
              <a:solidFill>
                <a:schemeClr val="tx2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868680" y="4279392"/>
            <a:ext cx="128016" cy="128016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1188720" y="4123944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12.748 personas excluidas del sistema financiero formal acceden a crédito justo</a:t>
            </a:r>
            <a:endParaRPr lang="en-US" sz="1700" dirty="0">
              <a:solidFill>
                <a:schemeClr val="tx2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4846320"/>
            <a:ext cx="128016" cy="128016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1188720" y="4690872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riesgos identificados tienen mitigación concreta, no solo monitoreo</a:t>
            </a:r>
            <a:endParaRPr lang="en-US" sz="1700" dirty="0">
              <a:solidFill>
                <a:schemeClr val="tx2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22960" y="5346192"/>
            <a:ext cx="2743200" cy="0"/>
          </a:xfrm>
          <a:prstGeom prst="line">
            <a:avLst/>
          </a:prstGeom>
          <a:noFill/>
          <a:ln w="254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822960" y="57607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MX" sz="2400" dirty="0">
                <a:solidFill>
                  <a:schemeClr val="tx2"/>
                </a:solidFill>
                <a:latin typeface="Cambria" pitchFamily="34" charset="0"/>
              </a:rPr>
              <a:t>RECI-GANA es una expresión concreta de lo que las microfinanzas para el desarrollo </a:t>
            </a:r>
            <a:r>
              <a:rPr lang="en-US" sz="2400" dirty="0" err="1">
                <a:solidFill>
                  <a:schemeClr val="tx2"/>
                </a:solidFill>
                <a:latin typeface="Cambria" pitchFamily="34" charset="0"/>
              </a:rPr>
              <a:t>representan</a:t>
            </a:r>
            <a:r>
              <a:rPr lang="en-US" sz="2400" dirty="0">
                <a:solidFill>
                  <a:schemeClr val="tx2"/>
                </a:solidFill>
                <a:latin typeface="Cambria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Cambria" pitchFamily="34" charset="0"/>
              </a:rPr>
              <a:t>generar</a:t>
            </a:r>
            <a:r>
              <a:rPr lang="en-US" sz="2400" b="1" dirty="0">
                <a:solidFill>
                  <a:schemeClr val="tx2"/>
                </a:solidFill>
                <a:latin typeface="Cambria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Cambria" pitchFamily="34" charset="0"/>
              </a:rPr>
              <a:t>impacto</a:t>
            </a:r>
            <a:r>
              <a:rPr lang="en-US" sz="2400" b="1" dirty="0">
                <a:solidFill>
                  <a:schemeClr val="tx2"/>
                </a:solidFill>
                <a:latin typeface="Cambria" pitchFamily="34" charset="0"/>
              </a:rPr>
              <a:t> social sin </a:t>
            </a:r>
            <a:r>
              <a:rPr lang="en-US" sz="2400" b="1" dirty="0" err="1">
                <a:solidFill>
                  <a:schemeClr val="tx2"/>
                </a:solidFill>
                <a:latin typeface="Cambria" pitchFamily="34" charset="0"/>
              </a:rPr>
              <a:t>prescindir</a:t>
            </a:r>
            <a:r>
              <a:rPr lang="en-US" sz="2400" b="1" dirty="0">
                <a:solidFill>
                  <a:schemeClr val="tx2"/>
                </a:solidFill>
                <a:latin typeface="Cambria" pitchFamily="34" charset="0"/>
              </a:rPr>
              <a:t> de la </a:t>
            </a:r>
            <a:r>
              <a:rPr lang="en-US" sz="2400" b="1" dirty="0" err="1">
                <a:solidFill>
                  <a:schemeClr val="tx2"/>
                </a:solidFill>
                <a:latin typeface="Cambria" pitchFamily="34" charset="0"/>
              </a:rPr>
              <a:t>rentabilidad</a:t>
            </a:r>
            <a:r>
              <a:rPr lang="en-US" sz="2400" b="1" dirty="0">
                <a:solidFill>
                  <a:schemeClr val="tx2"/>
                </a:solidFill>
                <a:latin typeface="Cambria" pitchFamily="34" charset="0"/>
              </a:rPr>
              <a:t> y </a:t>
            </a:r>
            <a:r>
              <a:rPr lang="en-US" sz="2400" b="1" dirty="0" err="1">
                <a:solidFill>
                  <a:schemeClr val="tx2"/>
                </a:solidFill>
                <a:latin typeface="Cambria" pitchFamily="34" charset="0"/>
              </a:rPr>
              <a:t>viceversa</a:t>
            </a:r>
            <a:r>
              <a:rPr lang="en-US" sz="2800" dirty="0"/>
              <a:t>.</a:t>
            </a:r>
          </a:p>
        </p:txBody>
      </p:sp>
      <p:sp>
        <p:nvSpPr>
          <p:cNvPr id="14" name="Text 12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ARGUMENTOS DE RESPALDO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Detalle del modelo financiero</a:t>
            </a:r>
            <a:endParaRPr lang="en-US" sz="28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747017"/>
              </p:ext>
            </p:extLst>
          </p:nvPr>
        </p:nvGraphicFramePr>
        <p:xfrm>
          <a:off x="548640" y="1645920"/>
          <a:ext cx="7946967" cy="2590800"/>
        </p:xfrm>
        <a:graphic>
          <a:graphicData uri="http://schemas.openxmlformats.org/drawingml/2006/table">
            <a:tbl>
              <a:tblPr/>
              <a:tblGrid>
                <a:gridCol w="594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3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Supuesto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Tasa de descuento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Múltiplo de salida (P/B, año 5)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1,2×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Inversión inicial (CAPEX + capital de trabajo)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112.500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Préstamo senior solicitado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hasta USD 3.500.000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8D843CC-46A4-AF21-FE0D-33C659E0D2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702"/>
          <a:stretch/>
        </p:blipFill>
        <p:spPr>
          <a:xfrm>
            <a:off x="625525" y="1180781"/>
            <a:ext cx="5202252" cy="392951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B166EB6-5C99-72FC-C6A2-217C711BD9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14"/>
          <a:stretch/>
        </p:blipFill>
        <p:spPr>
          <a:xfrm>
            <a:off x="6254496" y="1180780"/>
            <a:ext cx="5848312" cy="3929509"/>
          </a:xfrm>
          <a:prstGeom prst="rect">
            <a:avLst/>
          </a:prstGeom>
        </p:spPr>
      </p:pic>
      <p:sp>
        <p:nvSpPr>
          <p:cNvPr id="13" name="Text 4">
            <a:extLst>
              <a:ext uri="{FF2B5EF4-FFF2-40B4-BE49-F238E27FC236}">
                <a16:creationId xmlns:a16="http://schemas.microsoft.com/office/drawing/2014/main" id="{5666D1AD-9FCE-C077-46E0-71BE8A366B2F}"/>
              </a:ext>
            </a:extLst>
          </p:cNvPr>
          <p:cNvSpPr/>
          <p:nvPr/>
        </p:nvSpPr>
        <p:spPr>
          <a:xfrm>
            <a:off x="649908" y="5174298"/>
            <a:ext cx="11359211" cy="12996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s-MX" sz="1600" dirty="0"/>
              <a:t>Se estima que cerca de 400.000 personas en Honduras viven directa o indirectamente de recolectar y vender material reciclable. Mueven un mercado que solo en exportaciones formales superó los 172 millones de dólares el año pasado. Y sin embargo, ninguno de ellos existe para el sistema financiero formal.”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s-MX" sz="1600" dirty="0"/>
              <a:t>Fuente: (“Reciclar para crecer” de Fundación Cervecería Hondureña, con USAID 2020)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7723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DIAPOSITIVA DE RESPALDO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Contexto regulatorio y macroeconómico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66928" y="173736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CRECIMIENTO DEL PIB DE HONDURAS (2025)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0" y="1737360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3,8%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66928" y="251460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INFLACIÓN INTERANUAL (CIERRE 2025)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0" y="2514600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4,98%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6928" y="329184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REGULATORIO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0" y="3291840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de Gestión Integral de Residuos Sólidos; socialización de la Ley de Economía Circular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66928" y="406908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EN RIESGO SECTORIAL DE REFERENCIA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0" y="4069080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PAR&gt;30 IDH consolidado: 4,56% (2025 auditado)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R2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DFD0F8-E306-F74C-8D77-A2CFA9963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428263"/>
            <a:ext cx="9404631" cy="5308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MX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s-MX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Gracias por la atención</a:t>
            </a:r>
          </a:p>
          <a:p>
            <a:pPr marL="0" indent="0" algn="ctr">
              <a:buNone/>
            </a:pPr>
            <a:r>
              <a:rPr 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Quedamos atentos a su retroalimentación y comentarios.</a:t>
            </a:r>
            <a:endParaRPr lang="es-MX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s-MX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s-MX" sz="1900" b="1" dirty="0">
                <a:latin typeface="Calibri" panose="020F0502020204030204" pitchFamily="34" charset="0"/>
                <a:cs typeface="Calibri" panose="020F0502020204030204" pitchFamily="34" charset="0"/>
              </a:rPr>
              <a:t>“ReciGana: </a:t>
            </a:r>
            <a:r>
              <a:rPr lang="es-MX" sz="19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Ayudas al planeta, en IDH te ayudamos a ti”</a:t>
            </a:r>
          </a:p>
          <a:p>
            <a:pPr marL="0" indent="0" algn="ctr">
              <a:buNone/>
            </a:pPr>
            <a:endParaRPr lang="es-MX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Donald Hernández Palma </a:t>
            </a:r>
          </a:p>
          <a:p>
            <a:pPr marL="0" indent="0">
              <a:buNone/>
            </a:pPr>
            <a:r>
              <a:rPr lang="es-MX" sz="105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dohepa15600@hotmail.com</a:t>
            </a:r>
            <a:endParaRPr kumimoji="0" lang="es-MX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indent="0">
              <a:buNone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Mario Roberto Luna Avila</a:t>
            </a:r>
          </a:p>
          <a:p>
            <a:pPr marL="0" indent="0">
              <a:buNone/>
            </a:pPr>
            <a:r>
              <a:rPr kumimoji="0" lang="es-MX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mario</a:t>
            </a:r>
            <a:r>
              <a:rPr lang="es-MX" sz="105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_luna70@hotmail.com</a:t>
            </a:r>
            <a:endParaRPr kumimoji="0" lang="es-MX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indent="0">
              <a:buNone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Julio César Luna Guerra</a:t>
            </a:r>
          </a:p>
          <a:p>
            <a:pPr marL="0" indent="0">
              <a:buNone/>
            </a:pPr>
            <a:r>
              <a:rPr kumimoji="0" lang="es-MX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Luna.julio@gmail.com</a:t>
            </a:r>
          </a:p>
          <a:p>
            <a:pPr marL="0" indent="0">
              <a:buNone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Erika Yaneth Miranda de Arriaza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s-MX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mirandayk33@gmail.com</a:t>
            </a:r>
          </a:p>
          <a:p>
            <a:pPr marL="0" indent="0">
              <a:buNone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indent="0" algn="ctr">
              <a:buNone/>
            </a:pPr>
            <a:endParaRPr lang="es-MX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MX" sz="1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MX" sz="1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MX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D38DA8-B5BE-9953-A6AF-DD540CC63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937" y="5626816"/>
            <a:ext cx="3292125" cy="98763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0367FD-B3B0-AF9E-A56E-120264D81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7481" y="5736562"/>
            <a:ext cx="1280271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4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3F9F49-6AE3-79CD-262B-6BEF7AC7A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7483" y="2415547"/>
            <a:ext cx="7766936" cy="1646302"/>
          </a:xfrm>
        </p:spPr>
        <p:txBody>
          <a:bodyPr>
            <a:normAutofit fontScale="90000"/>
          </a:bodyPr>
          <a:lstStyle/>
          <a:p>
            <a:pPr algn="l"/>
            <a:r>
              <a:rPr lang="es-MX" sz="4900" b="1" dirty="0">
                <a:solidFill>
                  <a:srgbClr val="022B91"/>
                </a:solidFill>
                <a:latin typeface="Aptos Black" panose="020F0502020204030204" pitchFamily="34" charset="0"/>
              </a:rPr>
              <a:t>RECI GANA</a:t>
            </a:r>
            <a:br>
              <a:rPr lang="es-MX" sz="1800" b="1" dirty="0">
                <a:solidFill>
                  <a:srgbClr val="022B91"/>
                </a:solidFill>
              </a:rPr>
            </a:br>
            <a:r>
              <a:rPr lang="es-MX" sz="2200" b="1" dirty="0">
                <a:solidFill>
                  <a:srgbClr val="022B91"/>
                </a:solidFill>
              </a:rPr>
              <a:t>Inclusión Financiera y Economía Circular para Recuperadores Informales</a:t>
            </a:r>
            <a:br>
              <a:rPr lang="es-MX" sz="2800" b="1" dirty="0">
                <a:solidFill>
                  <a:srgbClr val="022B91"/>
                </a:solidFill>
              </a:rPr>
            </a:br>
            <a:br>
              <a:rPr lang="es-MX" sz="2800" dirty="0">
                <a:solidFill>
                  <a:srgbClr val="022B91"/>
                </a:solidFill>
              </a:rPr>
            </a:br>
            <a:r>
              <a:rPr lang="es-MX" sz="2000" i="1" dirty="0">
                <a:solidFill>
                  <a:srgbClr val="022B91"/>
                </a:solidFill>
              </a:rPr>
              <a:t>Julio 2026 - San Pedro Sula, Honduras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B7740E-2DF2-0818-BC2F-C398846BB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6782" y="4331252"/>
            <a:ext cx="8328339" cy="753023"/>
          </a:xfrm>
        </p:spPr>
        <p:txBody>
          <a:bodyPr>
            <a:normAutofit/>
          </a:bodyPr>
          <a:lstStyle/>
          <a:p>
            <a:pPr algn="l"/>
            <a:r>
              <a:rPr lang="es-MX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IDH Microfinanciera: </a:t>
            </a:r>
            <a:r>
              <a:rPr lang="es-MX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Donald Hernández Palma, Mario Roberto Luna Ávila, Julio César Luna Guerra, Erika Yaneth Miranda de Arriaza</a:t>
            </a:r>
            <a:endParaRPr lang="es-MX" dirty="0"/>
          </a:p>
          <a:p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FD60EB8-2BCC-5DF8-90F0-2A28C4FBF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986" y="1049070"/>
            <a:ext cx="3289935" cy="989965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90353969-2D62-779F-DADA-915C2999E472}"/>
              </a:ext>
            </a:extLst>
          </p:cNvPr>
          <p:cNvSpPr txBox="1">
            <a:spLocks/>
          </p:cNvSpPr>
          <p:nvPr/>
        </p:nvSpPr>
        <p:spPr>
          <a:xfrm>
            <a:off x="1302913" y="4707764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/>
          </a:p>
          <a:p>
            <a:r>
              <a:rPr lang="es-MX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Trabajo Final del Master</a:t>
            </a:r>
          </a:p>
          <a:p>
            <a:r>
              <a:rPr lang="es-MX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Profesores Mauricio Ortega, Manuel Pantoja y Ximena del Castillo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B2A937-FE58-A9EF-BA75-AE581EF70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52160"/>
            <a:ext cx="1279574" cy="157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3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DIMENSIÓN DEL PROBLEMA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6858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20.000 </a:t>
            </a:r>
            <a:r>
              <a:rPr lang="en-US" sz="48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94360" y="2560320"/>
            <a:ext cx="6126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000" dirty="0">
              <a:solidFill>
                <a:srgbClr val="1F2937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6,500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toneladas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diarias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residuos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(2.3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millones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USD$172.5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milllones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solo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exportaciones</a:t>
            </a:r>
            <a:r>
              <a:rPr lang="en-US" sz="2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(BCH)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3428999"/>
            <a:ext cx="6035040" cy="182881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594360" y="365760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Generan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ingresos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recurrentes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activamente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economía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040880" y="960120"/>
            <a:ext cx="4480560" cy="4206240"/>
          </a:xfrm>
          <a:prstGeom prst="roundRect">
            <a:avLst>
              <a:gd name="adj" fmla="val 2609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7360920" y="12344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RECURRENCIA Y TRAZABILIDAD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0" y="155448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3-4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7360920" y="2514600"/>
            <a:ext cx="3886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Visitas semanales al centro de acopio ya generan un ingreso superior al salario mínimo semanal de Honduras.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500" dirty="0">
              <a:solidFill>
                <a:srgbClr val="1F2937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BASES DE DATOS HISTORICAS ES LA CLAVE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360920" y="3977640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24CE597A-1BC2-6D72-7931-F5DFCCFB4DA4}"/>
              </a:ext>
            </a:extLst>
          </p:cNvPr>
          <p:cNvSpPr/>
          <p:nvPr/>
        </p:nvSpPr>
        <p:spPr>
          <a:xfrm>
            <a:off x="649908" y="5198682"/>
            <a:ext cx="11359211" cy="12996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s-MX" sz="4000" b="1" dirty="0">
                <a:solidFill>
                  <a:srgbClr val="1A3A5C"/>
                </a:solidFill>
                <a:latin typeface="Cambria" pitchFamily="34" charset="0"/>
              </a:rPr>
              <a:t>NADIE LES OFRECE SERVICIOS FINANCIEROS</a:t>
            </a:r>
            <a:endParaRPr lang="en-US" sz="4000" b="1" dirty="0">
              <a:solidFill>
                <a:srgbClr val="1A3A5C"/>
              </a:solidFill>
              <a:latin typeface="Cambri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INSTITUCIÓN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IDH Microfinanciera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3716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institución en posición de resolver este problema — no cualquiera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3566160" cy="1737360"/>
          </a:xfrm>
          <a:prstGeom prst="roundRect">
            <a:avLst>
              <a:gd name="adj" fmla="val 526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777240" y="2212848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777240" y="297180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 de trayectoria en microfinanzas hondureñas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25112" y="2057400"/>
            <a:ext cx="3566160" cy="1737360"/>
          </a:xfrm>
          <a:prstGeom prst="roundRect">
            <a:avLst>
              <a:gd name="adj" fmla="val 526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4553712" y="2212848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553712" y="297180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oficinas (1 principal + 27 regionales)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101584" y="2057400"/>
            <a:ext cx="3566160" cy="1737360"/>
          </a:xfrm>
          <a:prstGeom prst="roundRect">
            <a:avLst>
              <a:gd name="adj" fmla="val 5263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8330184" y="2212848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USD 49,9M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8330184" y="297180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cartera bruta auditada (2025)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66928" y="41148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¿POR QUÉ IDH Y NO OTRA?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66928" y="4599432"/>
            <a:ext cx="109728" cy="109728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868680" y="445312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Experiencia consolidada en crédito productivo a población de bajos ingresos y economía informal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66928" y="5166360"/>
            <a:ext cx="109728" cy="109728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868680" y="5020056"/>
            <a:ext cx="844988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Relación ya construida con clientes de  INVEMA y </a:t>
            </a:r>
            <a:r>
              <a:rPr lang="es-HN" sz="1500" noProof="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varias sucursales en SPS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5733288"/>
            <a:ext cx="109728" cy="109728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18"/>
          <p:cNvSpPr/>
          <p:nvPr/>
        </p:nvSpPr>
        <p:spPr>
          <a:xfrm>
            <a:off x="868680" y="5586984"/>
            <a:ext cx="844988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Necesidad institucional confirmada de innovar en metodologías de evaluación crediticia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20DFC7E8-71AE-B626-7F34-538ABECBF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664" y="4781091"/>
            <a:ext cx="1279574" cy="15752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PRODUCTO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Ficha técnica esencial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1732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Microcrédito productivo con garantía líquida acumulada mediante entregas de material reciclable en centros de acopio de INVEMA.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440680" cy="2331720"/>
          </a:xfrm>
          <a:prstGeom prst="roundRect">
            <a:avLst>
              <a:gd name="adj" fmla="val 4706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DE TRABAJO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2697480"/>
            <a:ext cx="4937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 TEA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22960" y="342900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Plazo: Hasta 36 meses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37947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Monto: USD 1.000 promedio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263640" y="2148840"/>
            <a:ext cx="5440680" cy="2331720"/>
          </a:xfrm>
          <a:prstGeom prst="roundRect">
            <a:avLst>
              <a:gd name="adj" fmla="val 4706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6537960" y="23317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ACTIVO FIJO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537960" y="2697480"/>
            <a:ext cx="4937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28% TEA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6537960" y="342900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Plazo: Hasta 60 meses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537960" y="37947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Monto: USD 2.800 promedio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66928" y="4709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QUIÉN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3017520" y="470916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Recicladores con 2+ visitas/semana a un centro de acopio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66928" y="51663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017520" y="516636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Centros de acopio INVEMA + módulo en la App de IDH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66928" y="56235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REQUISITO DE ACCESO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3017520" y="562356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Garantía líquida acumulada (retención de hasta 20%, mínimo 2 meses)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DIFERENCIACIÓN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¿Por qué este producto y no otro?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611880" cy="3200400"/>
          </a:xfrm>
          <a:prstGeom prst="roundRect">
            <a:avLst>
              <a:gd name="adj" fmla="val 3429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868680" y="2148840"/>
            <a:ext cx="640080" cy="640080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86868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68680" y="297180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 en especie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1188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cliente paga su cuota con material reciclable; recibe el resto en efectivo en el mismo ticket.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434840" y="1828800"/>
            <a:ext cx="3611880" cy="3200400"/>
          </a:xfrm>
          <a:prstGeom prst="roundRect">
            <a:avLst>
              <a:gd name="adj" fmla="val 3429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Shape 8"/>
          <p:cNvSpPr/>
          <p:nvPr/>
        </p:nvSpPr>
        <p:spPr>
          <a:xfrm>
            <a:off x="4754880" y="2148840"/>
            <a:ext cx="640080" cy="640080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475488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754880" y="297180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Garantía líquida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754880" y="361188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Sustituye el aval tradicional: se construye con el propio flujo de entregas del cliente.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321040" y="1828800"/>
            <a:ext cx="3611880" cy="3200400"/>
          </a:xfrm>
          <a:prstGeom prst="roundRect">
            <a:avLst>
              <a:gd name="adj" fmla="val 3429"/>
            </a:avLst>
          </a:prstGeom>
          <a:solidFill>
            <a:srgbClr val="F7F8F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Shape 13"/>
          <p:cNvSpPr/>
          <p:nvPr/>
        </p:nvSpPr>
        <p:spPr>
          <a:xfrm>
            <a:off x="8641080" y="2148840"/>
            <a:ext cx="640080" cy="640080"/>
          </a:xfrm>
          <a:prstGeom prst="line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864108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8641080" y="297180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Scoring con datos reales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361188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Historial de entregas de INVEMA como fuente alternativa de evaluación crediticia.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66928" y="52578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Ningún producto vigente en el mercado hondureño ataca este segmento de esta manera</a:t>
            </a:r>
            <a:r>
              <a:rPr lang="en-US" sz="1600" i="1" dirty="0">
                <a:solidFill>
                  <a:srgbClr val="2E60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highlight>
                  <a:srgbClr val="00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LA DEMANDA</a:t>
            </a:r>
            <a:endParaRPr lang="en-US" sz="1300" dirty="0">
              <a:highlight>
                <a:srgbClr val="00FF00"/>
              </a:highlight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 mercado </a:t>
            </a:r>
            <a:r>
              <a:rPr lang="es-HN" sz="3000" b="1" noProof="0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Potencial</a:t>
            </a:r>
            <a:r>
              <a:rPr lang="en-US" sz="30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al 	Piloto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0241280" cy="1143000"/>
          </a:xfrm>
          <a:prstGeom prst="roundRect">
            <a:avLst>
              <a:gd name="adj" fmla="val 6400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68680" y="1901952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MERCADO POTENCIAL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8680" y="2167128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</a:rPr>
              <a:t>$USD 172mill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3486912" y="2103120"/>
            <a:ext cx="7028688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 err="1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</a:t>
            </a:r>
            <a:r>
              <a:rPr lang="en-US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oficial</a:t>
            </a:r>
            <a:r>
              <a:rPr lang="en-US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valor total de las </a:t>
            </a:r>
            <a:r>
              <a:rPr lang="en-US" dirty="0" err="1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exportaciones</a:t>
            </a:r>
            <a:r>
              <a:rPr lang="en-US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dirty="0" err="1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reciclables</a:t>
            </a:r>
            <a:r>
              <a:rPr lang="en-US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1920240" y="3067812"/>
            <a:ext cx="7498080" cy="1143000"/>
          </a:xfrm>
          <a:prstGeom prst="roundRect">
            <a:avLst>
              <a:gd name="adj" fmla="val 6400"/>
            </a:avLst>
          </a:prstGeom>
          <a:solidFill>
            <a:srgbClr val="2E6094"/>
          </a:solidFill>
          <a:ln/>
        </p:spPr>
        <p:txBody>
          <a:bodyPr/>
          <a:lstStyle/>
          <a:p>
            <a:endParaRPr lang="es-ES" dirty="0"/>
          </a:p>
        </p:txBody>
      </p:sp>
      <p:sp>
        <p:nvSpPr>
          <p:cNvPr id="9" name="Text 7"/>
          <p:cNvSpPr/>
          <p:nvPr/>
        </p:nvSpPr>
        <p:spPr>
          <a:xfrm>
            <a:off x="2240280" y="331927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5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SEGMENTO OBJETIVO (SAN PEDRO SULA</a:t>
            </a:r>
            <a:r>
              <a:rPr lang="en-US" sz="1200" b="1" kern="0" spc="5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387830" y="3546209"/>
            <a:ext cx="4607330" cy="2477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000" b="1" dirty="0">
              <a:solidFill>
                <a:srgbClr val="FFFFFF"/>
              </a:solidFill>
              <a:latin typeface="Cambria" pitchFamily="34" charset="0"/>
              <a:ea typeface="Cambria" pitchFamily="34" charset="-122"/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20,000  </a:t>
            </a: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Recicladores </a:t>
            </a:r>
            <a:r>
              <a:rPr lang="es-ES" sz="1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Informales</a:t>
            </a: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  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54880" y="3520440"/>
            <a:ext cx="4389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926080" y="4375510"/>
            <a:ext cx="4754880" cy="1143000"/>
          </a:xfrm>
          <a:prstGeom prst="roundRect">
            <a:avLst>
              <a:gd name="adj" fmla="val 6400"/>
            </a:avLst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3611880" y="4736592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5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Piloto Reci Gana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611880" y="5001768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1.500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5852160" y="4655127"/>
            <a:ext cx="1645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activos captados en el piloto y expansión inicial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66928" y="6184392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58A9286-CEBD-4E1C-07B4-67AF7E960B96}"/>
              </a:ext>
            </a:extLst>
          </p:cNvPr>
          <p:cNvSpPr txBox="1"/>
          <p:nvPr/>
        </p:nvSpPr>
        <p:spPr>
          <a:xfrm>
            <a:off x="2803468" y="5971926"/>
            <a:ext cx="6097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dirty="0"/>
              <a:t>Meta inicial: </a:t>
            </a:r>
            <a:r>
              <a:rPr lang="es-HN" b="1" dirty="0"/>
              <a:t>1.500 clientes (7,5 % del mercado local)*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HABILITANTE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módulo, no una app nueva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1732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RECI-GANA se integra a la App móvil que IDH ya opera — reduce costo, tiempo de desarrollo y curva de adopción.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22960" y="2286000"/>
            <a:ext cx="3017520" cy="1828800"/>
          </a:xfrm>
          <a:prstGeom prst="roundRect">
            <a:avLst>
              <a:gd name="adj" fmla="val 5000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1051560" y="25146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INVEMA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51560" y="30175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 pesaje, tara y precio de cada entrega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858768" y="28803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434840" y="2286000"/>
            <a:ext cx="3017520" cy="1828800"/>
          </a:xfrm>
          <a:prstGeom prst="roundRect">
            <a:avLst>
              <a:gd name="adj" fmla="val 5000"/>
            </a:avLst>
          </a:prstGeom>
          <a:solidFill>
            <a:srgbClr val="E9713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4663440" y="25146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663440" y="30175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Sincroniza datos: tiempo real + conciliación diaria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470648" y="28803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046720" y="2286000"/>
            <a:ext cx="3017520" cy="1828800"/>
          </a:xfrm>
          <a:prstGeom prst="roundRect">
            <a:avLst>
              <a:gd name="adj" fmla="val 5000"/>
            </a:avLst>
          </a:prstGeom>
          <a:solidFill>
            <a:srgbClr val="1A3A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8275320" y="25146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de IDH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75320" y="30175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8E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ve su garantía, entregas y cuotas al instante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66928" y="45262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RESPALDO HUMANO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66928" y="4892040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Centro de Atención al Cliente (CAC) combina educación financiera y cobranza </a:t>
            </a:r>
            <a:r>
              <a:rPr lang="en-US" sz="15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preventiva</a:t>
            </a: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. PERO la tecnología no reemplaza el </a:t>
            </a:r>
            <a:r>
              <a:rPr lang="en-US" sz="15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acompañamiento</a:t>
            </a: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humano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728655" y="6473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1570</Words>
  <Application>Microsoft Macintosh PowerPoint</Application>
  <PresentationFormat>Panorámica</PresentationFormat>
  <Paragraphs>294</Paragraphs>
  <Slides>21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Aptos Black</vt:lpstr>
      <vt:lpstr>Arial</vt:lpstr>
      <vt:lpstr>Calibri</vt:lpstr>
      <vt:lpstr>Calibri Light</vt:lpstr>
      <vt:lpstr>Cambria</vt:lpstr>
      <vt:lpstr>Office Theme</vt:lpstr>
      <vt:lpstr>Presentación de PowerPoint</vt:lpstr>
      <vt:lpstr>Presentación de PowerPoint</vt:lpstr>
      <vt:lpstr>RECI GANA Inclusión Financiera y Economía Circular para Recuperadores Informales  Julio 2026 - San Pedro Sula, Honduras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Julio Luna</cp:lastModifiedBy>
  <cp:revision>12</cp:revision>
  <cp:lastPrinted>2026-07-13T07:35:35Z</cp:lastPrinted>
  <dcterms:created xsi:type="dcterms:W3CDTF">2026-07-10T19:39:31Z</dcterms:created>
  <dcterms:modified xsi:type="dcterms:W3CDTF">2026-07-13T10:13:36Z</dcterms:modified>
</cp:coreProperties>
</file>