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4" r:id="rId4"/>
    <p:sldId id="258" r:id="rId5"/>
    <p:sldId id="275" r:id="rId6"/>
    <p:sldId id="276" r:id="rId7"/>
    <p:sldId id="259" r:id="rId8"/>
    <p:sldId id="277" r:id="rId9"/>
    <p:sldId id="261" r:id="rId10"/>
    <p:sldId id="263" r:id="rId11"/>
    <p:sldId id="265" r:id="rId12"/>
    <p:sldId id="266" r:id="rId13"/>
    <p:sldId id="268" r:id="rId14"/>
    <p:sldId id="270" r:id="rId15"/>
    <p:sldId id="272" r:id="rId16"/>
    <p:sldId id="279" r:id="rId17"/>
    <p:sldId id="278" r:id="rId18"/>
    <p:sldId id="271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5FE6CB-72C8-A242-9F8D-00F93C6E8297}" v="18" dt="2026-07-13T11:56:50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4610"/>
  </p:normalViewPr>
  <p:slideViewPr>
    <p:cSldViewPr snapToGrid="0" snapToObjects="1">
      <p:cViewPr>
        <p:scale>
          <a:sx n="85" d="100"/>
          <a:sy n="85" d="100"/>
        </p:scale>
        <p:origin x="14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a Michelle Navarro Miranda" userId="85cda4e0-b71a-4ed3-9407-f87cae698a45" providerId="ADAL" clId="{6C5166F9-0F6C-5DBD-A4E4-8F65ECA2DB0F}"/>
    <pc:docChg chg="undo custSel addSld delSld modSld">
      <pc:chgData name="Katia Michelle Navarro Miranda" userId="85cda4e0-b71a-4ed3-9407-f87cae698a45" providerId="ADAL" clId="{6C5166F9-0F6C-5DBD-A4E4-8F65ECA2DB0F}" dt="2026-07-13T12:16:28.853" v="289" actId="1076"/>
      <pc:docMkLst>
        <pc:docMk/>
      </pc:docMkLst>
      <pc:sldChg chg="addSp modSp mod">
        <pc:chgData name="Katia Michelle Navarro Miranda" userId="85cda4e0-b71a-4ed3-9407-f87cae698a45" providerId="ADAL" clId="{6C5166F9-0F6C-5DBD-A4E4-8F65ECA2DB0F}" dt="2026-07-13T10:52:47.966" v="199" actId="1035"/>
        <pc:sldMkLst>
          <pc:docMk/>
          <pc:sldMk cId="0" sldId="258"/>
        </pc:sldMkLst>
        <pc:spChg chg="add mod">
          <ac:chgData name="Katia Michelle Navarro Miranda" userId="85cda4e0-b71a-4ed3-9407-f87cae698a45" providerId="ADAL" clId="{6C5166F9-0F6C-5DBD-A4E4-8F65ECA2DB0F}" dt="2026-07-13T10:52:47.966" v="199" actId="1035"/>
          <ac:spMkLst>
            <pc:docMk/>
            <pc:sldMk cId="0" sldId="258"/>
            <ac:spMk id="2" creationId="{D26385F2-FAA9-2931-F5FB-49375DCBF4C8}"/>
          </ac:spMkLst>
        </pc:spChg>
      </pc:sldChg>
      <pc:sldChg chg="modSp mod">
        <pc:chgData name="Katia Michelle Navarro Miranda" userId="85cda4e0-b71a-4ed3-9407-f87cae698a45" providerId="ADAL" clId="{6C5166F9-0F6C-5DBD-A4E4-8F65ECA2DB0F}" dt="2026-07-13T11:53:43.275" v="252" actId="20577"/>
        <pc:sldMkLst>
          <pc:docMk/>
          <pc:sldMk cId="0" sldId="259"/>
        </pc:sldMkLst>
        <pc:spChg chg="mod">
          <ac:chgData name="Katia Michelle Navarro Miranda" userId="85cda4e0-b71a-4ed3-9407-f87cae698a45" providerId="ADAL" clId="{6C5166F9-0F6C-5DBD-A4E4-8F65ECA2DB0F}" dt="2026-07-13T11:53:43.275" v="252" actId="20577"/>
          <ac:spMkLst>
            <pc:docMk/>
            <pc:sldMk cId="0" sldId="259"/>
            <ac:spMk id="25" creationId="{00000000-0000-0000-0000-000000000000}"/>
          </ac:spMkLst>
        </pc:spChg>
      </pc:sldChg>
      <pc:sldChg chg="addSp delSp modSp mod">
        <pc:chgData name="Katia Michelle Navarro Miranda" userId="85cda4e0-b71a-4ed3-9407-f87cae698a45" providerId="ADAL" clId="{6C5166F9-0F6C-5DBD-A4E4-8F65ECA2DB0F}" dt="2026-07-12T21:40:13.340" v="150" actId="1038"/>
        <pc:sldMkLst>
          <pc:docMk/>
          <pc:sldMk cId="0" sldId="261"/>
        </pc:sldMkLst>
        <pc:spChg chg="add mod">
          <ac:chgData name="Katia Michelle Navarro Miranda" userId="85cda4e0-b71a-4ed3-9407-f87cae698a45" providerId="ADAL" clId="{6C5166F9-0F6C-5DBD-A4E4-8F65ECA2DB0F}" dt="2026-07-12T20:32:13.977" v="25"/>
          <ac:spMkLst>
            <pc:docMk/>
            <pc:sldMk cId="0" sldId="261"/>
            <ac:spMk id="2" creationId="{CCD5C79C-8E08-EC2C-9AC7-90C2579BE081}"/>
          </ac:spMkLst>
        </pc:spChg>
        <pc:spChg chg="add mod">
          <ac:chgData name="Katia Michelle Navarro Miranda" userId="85cda4e0-b71a-4ed3-9407-f87cae698a45" providerId="ADAL" clId="{6C5166F9-0F6C-5DBD-A4E4-8F65ECA2DB0F}" dt="2026-07-12T20:32:40.277" v="31" actId="1035"/>
          <ac:spMkLst>
            <pc:docMk/>
            <pc:sldMk cId="0" sldId="261"/>
            <ac:spMk id="3" creationId="{3A3B5FFE-07D2-6A89-48B3-78CFBBB44A31}"/>
          </ac:spMkLst>
        </pc:spChg>
        <pc:picChg chg="add del mod modCrop">
          <ac:chgData name="Katia Michelle Navarro Miranda" userId="85cda4e0-b71a-4ed3-9407-f87cae698a45" providerId="ADAL" clId="{6C5166F9-0F6C-5DBD-A4E4-8F65ECA2DB0F}" dt="2026-07-12T21:39:53.814" v="137" actId="478"/>
          <ac:picMkLst>
            <pc:docMk/>
            <pc:sldMk cId="0" sldId="261"/>
            <ac:picMk id="4" creationId="{C2A2A05A-884C-BCD6-9F69-240C89D9B9CE}"/>
          </ac:picMkLst>
        </pc:picChg>
        <pc:picChg chg="add mod modCrop">
          <ac:chgData name="Katia Michelle Navarro Miranda" userId="85cda4e0-b71a-4ed3-9407-f87cae698a45" providerId="ADAL" clId="{6C5166F9-0F6C-5DBD-A4E4-8F65ECA2DB0F}" dt="2026-07-12T21:40:13.340" v="150" actId="1038"/>
          <ac:picMkLst>
            <pc:docMk/>
            <pc:sldMk cId="0" sldId="261"/>
            <ac:picMk id="5" creationId="{9FFF33B9-CCB3-33FF-44AF-73C9C385975C}"/>
          </ac:picMkLst>
        </pc:picChg>
        <pc:picChg chg="del">
          <ac:chgData name="Katia Michelle Navarro Miranda" userId="85cda4e0-b71a-4ed3-9407-f87cae698a45" providerId="ADAL" clId="{6C5166F9-0F6C-5DBD-A4E4-8F65ECA2DB0F}" dt="2026-07-12T20:51:11.285" v="37" actId="478"/>
          <ac:picMkLst>
            <pc:docMk/>
            <pc:sldMk cId="0" sldId="261"/>
            <ac:picMk id="24" creationId="{57CA6FEB-DDD4-F362-FB8D-CA4B67F126D2}"/>
          </ac:picMkLst>
        </pc:picChg>
      </pc:sldChg>
      <pc:sldChg chg="delSp mod">
        <pc:chgData name="Katia Michelle Navarro Miranda" userId="85cda4e0-b71a-4ed3-9407-f87cae698a45" providerId="ADAL" clId="{6C5166F9-0F6C-5DBD-A4E4-8F65ECA2DB0F}" dt="2026-07-12T21:33:55.225" v="134" actId="478"/>
        <pc:sldMkLst>
          <pc:docMk/>
          <pc:sldMk cId="0" sldId="263"/>
        </pc:sldMkLst>
        <pc:spChg chg="del">
          <ac:chgData name="Katia Michelle Navarro Miranda" userId="85cda4e0-b71a-4ed3-9407-f87cae698a45" providerId="ADAL" clId="{6C5166F9-0F6C-5DBD-A4E4-8F65ECA2DB0F}" dt="2026-07-12T21:33:55.225" v="134" actId="478"/>
          <ac:spMkLst>
            <pc:docMk/>
            <pc:sldMk cId="0" sldId="263"/>
            <ac:spMk id="23" creationId="{00000000-0000-0000-0000-000000000000}"/>
          </ac:spMkLst>
        </pc:spChg>
      </pc:sldChg>
      <pc:sldChg chg="delSp modSp mod">
        <pc:chgData name="Katia Michelle Navarro Miranda" userId="85cda4e0-b71a-4ed3-9407-f87cae698a45" providerId="ADAL" clId="{6C5166F9-0F6C-5DBD-A4E4-8F65ECA2DB0F}" dt="2026-07-13T11:56:58.678" v="278" actId="20577"/>
        <pc:sldMkLst>
          <pc:docMk/>
          <pc:sldMk cId="0" sldId="265"/>
        </pc:sldMkLst>
        <pc:spChg chg="mod">
          <ac:chgData name="Katia Michelle Navarro Miranda" userId="85cda4e0-b71a-4ed3-9407-f87cae698a45" providerId="ADAL" clId="{6C5166F9-0F6C-5DBD-A4E4-8F65ECA2DB0F}" dt="2026-07-13T11:56:58.678" v="278" actId="20577"/>
          <ac:spMkLst>
            <pc:docMk/>
            <pc:sldMk cId="0" sldId="265"/>
            <ac:spMk id="22" creationId="{00000000-0000-0000-0000-000000000000}"/>
          </ac:spMkLst>
        </pc:spChg>
        <pc:spChg chg="mod">
          <ac:chgData name="Katia Michelle Navarro Miranda" userId="85cda4e0-b71a-4ed3-9407-f87cae698a45" providerId="ADAL" clId="{6C5166F9-0F6C-5DBD-A4E4-8F65ECA2DB0F}" dt="2026-07-12T21:35:02.548" v="136"/>
          <ac:spMkLst>
            <pc:docMk/>
            <pc:sldMk cId="0" sldId="265"/>
            <ac:spMk id="23" creationId="{00000000-0000-0000-0000-000000000000}"/>
          </ac:spMkLst>
        </pc:spChg>
        <pc:spChg chg="del">
          <ac:chgData name="Katia Michelle Navarro Miranda" userId="85cda4e0-b71a-4ed3-9407-f87cae698a45" providerId="ADAL" clId="{6C5166F9-0F6C-5DBD-A4E4-8F65ECA2DB0F}" dt="2026-07-12T21:33:59.286" v="135" actId="478"/>
          <ac:spMkLst>
            <pc:docMk/>
            <pc:sldMk cId="0" sldId="265"/>
            <ac:spMk id="25" creationId="{00000000-0000-0000-0000-000000000000}"/>
          </ac:spMkLst>
        </pc:spChg>
      </pc:sldChg>
      <pc:sldChg chg="modSp mod">
        <pc:chgData name="Katia Michelle Navarro Miranda" userId="85cda4e0-b71a-4ed3-9407-f87cae698a45" providerId="ADAL" clId="{6C5166F9-0F6C-5DBD-A4E4-8F65ECA2DB0F}" dt="2026-07-12T21:21:15.382" v="126" actId="20577"/>
        <pc:sldMkLst>
          <pc:docMk/>
          <pc:sldMk cId="0" sldId="266"/>
        </pc:sldMkLst>
        <pc:spChg chg="mod">
          <ac:chgData name="Katia Michelle Navarro Miranda" userId="85cda4e0-b71a-4ed3-9407-f87cae698a45" providerId="ADAL" clId="{6C5166F9-0F6C-5DBD-A4E4-8F65ECA2DB0F}" dt="2026-07-12T20:53:47.693" v="58" actId="20577"/>
          <ac:spMkLst>
            <pc:docMk/>
            <pc:sldMk cId="0" sldId="266"/>
            <ac:spMk id="18" creationId="{00000000-0000-0000-0000-000000000000}"/>
          </ac:spMkLst>
        </pc:spChg>
        <pc:spChg chg="mod">
          <ac:chgData name="Katia Michelle Navarro Miranda" userId="85cda4e0-b71a-4ed3-9407-f87cae698a45" providerId="ADAL" clId="{6C5166F9-0F6C-5DBD-A4E4-8F65ECA2DB0F}" dt="2026-07-12T21:18:55.679" v="123" actId="20577"/>
          <ac:spMkLst>
            <pc:docMk/>
            <pc:sldMk cId="0" sldId="266"/>
            <ac:spMk id="22" creationId="{00000000-0000-0000-0000-000000000000}"/>
          </ac:spMkLst>
        </pc:spChg>
        <pc:spChg chg="mod">
          <ac:chgData name="Katia Michelle Navarro Miranda" userId="85cda4e0-b71a-4ed3-9407-f87cae698a45" providerId="ADAL" clId="{6C5166F9-0F6C-5DBD-A4E4-8F65ECA2DB0F}" dt="2026-07-12T21:21:15.382" v="126" actId="20577"/>
          <ac:spMkLst>
            <pc:docMk/>
            <pc:sldMk cId="0" sldId="266"/>
            <ac:spMk id="26" creationId="{00000000-0000-0000-0000-000000000000}"/>
          </ac:spMkLst>
        </pc:spChg>
      </pc:sldChg>
      <pc:sldChg chg="modSp mod">
        <pc:chgData name="Katia Michelle Navarro Miranda" userId="85cda4e0-b71a-4ed3-9407-f87cae698a45" providerId="ADAL" clId="{6C5166F9-0F6C-5DBD-A4E4-8F65ECA2DB0F}" dt="2026-07-12T21:43:16.023" v="188" actId="20577"/>
        <pc:sldMkLst>
          <pc:docMk/>
          <pc:sldMk cId="0" sldId="270"/>
        </pc:sldMkLst>
        <pc:graphicFrameChg chg="modGraphic">
          <ac:chgData name="Katia Michelle Navarro Miranda" userId="85cda4e0-b71a-4ed3-9407-f87cae698a45" providerId="ADAL" clId="{6C5166F9-0F6C-5DBD-A4E4-8F65ECA2DB0F}" dt="2026-07-12T21:43:16.023" v="188" actId="20577"/>
          <ac:graphicFrameMkLst>
            <pc:docMk/>
            <pc:sldMk cId="0" sldId="270"/>
            <ac:graphicFrameMk id="16" creationId="{00000000-0000-0000-0000-000000000000}"/>
          </ac:graphicFrameMkLst>
        </pc:graphicFrameChg>
      </pc:sldChg>
      <pc:sldChg chg="addSp delSp modSp add del mod">
        <pc:chgData name="Katia Michelle Navarro Miranda" userId="85cda4e0-b71a-4ed3-9407-f87cae698a45" providerId="ADAL" clId="{6C5166F9-0F6C-5DBD-A4E4-8F65ECA2DB0F}" dt="2026-07-13T11:49:13.371" v="220" actId="1076"/>
        <pc:sldMkLst>
          <pc:docMk/>
          <pc:sldMk cId="1112066162" sldId="274"/>
        </pc:sldMkLst>
        <pc:spChg chg="add del mod">
          <ac:chgData name="Katia Michelle Navarro Miranda" userId="85cda4e0-b71a-4ed3-9407-f87cae698a45" providerId="ADAL" clId="{6C5166F9-0F6C-5DBD-A4E4-8F65ECA2DB0F}" dt="2026-07-13T11:46:28.531" v="212" actId="478"/>
          <ac:spMkLst>
            <pc:docMk/>
            <pc:sldMk cId="1112066162" sldId="274"/>
            <ac:spMk id="3" creationId="{E7D5F216-05C8-327D-FF29-73806861E3F6}"/>
          </ac:spMkLst>
        </pc:spChg>
        <pc:picChg chg="del">
          <ac:chgData name="Katia Michelle Navarro Miranda" userId="85cda4e0-b71a-4ed3-9407-f87cae698a45" providerId="ADAL" clId="{6C5166F9-0F6C-5DBD-A4E4-8F65ECA2DB0F}" dt="2026-07-13T11:49:04.737" v="215" actId="478"/>
          <ac:picMkLst>
            <pc:docMk/>
            <pc:sldMk cId="1112066162" sldId="274"/>
            <ac:picMk id="2" creationId="{94312EB6-9159-7A1D-6B2E-4EDE88E896F2}"/>
          </ac:picMkLst>
        </pc:picChg>
        <pc:picChg chg="add mod">
          <ac:chgData name="Katia Michelle Navarro Miranda" userId="85cda4e0-b71a-4ed3-9407-f87cae698a45" providerId="ADAL" clId="{6C5166F9-0F6C-5DBD-A4E4-8F65ECA2DB0F}" dt="2026-07-13T11:49:13.371" v="220" actId="1076"/>
          <ac:picMkLst>
            <pc:docMk/>
            <pc:sldMk cId="1112066162" sldId="274"/>
            <ac:picMk id="4" creationId="{22D862DC-1046-6425-9524-40B26266D32E}"/>
          </ac:picMkLst>
        </pc:picChg>
      </pc:sldChg>
      <pc:sldChg chg="addSp delSp modSp mod">
        <pc:chgData name="Katia Michelle Navarro Miranda" userId="85cda4e0-b71a-4ed3-9407-f87cae698a45" providerId="ADAL" clId="{6C5166F9-0F6C-5DBD-A4E4-8F65ECA2DB0F}" dt="2026-07-13T11:53:22.271" v="237" actId="1076"/>
        <pc:sldMkLst>
          <pc:docMk/>
          <pc:sldMk cId="2237421567" sldId="275"/>
        </pc:sldMkLst>
        <pc:spChg chg="add del mod">
          <ac:chgData name="Katia Michelle Navarro Miranda" userId="85cda4e0-b71a-4ed3-9407-f87cae698a45" providerId="ADAL" clId="{6C5166F9-0F6C-5DBD-A4E4-8F65ECA2DB0F}" dt="2026-07-13T11:53:17.804" v="235" actId="14100"/>
          <ac:spMkLst>
            <pc:docMk/>
            <pc:sldMk cId="2237421567" sldId="275"/>
            <ac:spMk id="3" creationId="{69C0C712-43CA-4470-1554-51083BCBF82E}"/>
          </ac:spMkLst>
        </pc:spChg>
        <pc:spChg chg="add del mod">
          <ac:chgData name="Katia Michelle Navarro Miranda" userId="85cda4e0-b71a-4ed3-9407-f87cae698a45" providerId="ADAL" clId="{6C5166F9-0F6C-5DBD-A4E4-8F65ECA2DB0F}" dt="2026-07-13T11:53:04.733" v="228" actId="478"/>
          <ac:spMkLst>
            <pc:docMk/>
            <pc:sldMk cId="2237421567" sldId="275"/>
            <ac:spMk id="6" creationId="{64E31255-14D5-CD1D-4280-37BF9CE5B60A}"/>
          </ac:spMkLst>
        </pc:spChg>
        <pc:picChg chg="del">
          <ac:chgData name="Katia Michelle Navarro Miranda" userId="85cda4e0-b71a-4ed3-9407-f87cae698a45" providerId="ADAL" clId="{6C5166F9-0F6C-5DBD-A4E4-8F65ECA2DB0F}" dt="2026-07-13T11:52:40.324" v="221" actId="478"/>
          <ac:picMkLst>
            <pc:docMk/>
            <pc:sldMk cId="2237421567" sldId="275"/>
            <ac:picMk id="2" creationId="{FD2E5062-D516-2CA1-FB7B-0D6E174D68ED}"/>
          </ac:picMkLst>
        </pc:picChg>
        <pc:picChg chg="mod">
          <ac:chgData name="Katia Michelle Navarro Miranda" userId="85cda4e0-b71a-4ed3-9407-f87cae698a45" providerId="ADAL" clId="{6C5166F9-0F6C-5DBD-A4E4-8F65ECA2DB0F}" dt="2026-07-13T11:53:08.175" v="229" actId="14100"/>
          <ac:picMkLst>
            <pc:docMk/>
            <pc:sldMk cId="2237421567" sldId="275"/>
            <ac:picMk id="4" creationId="{2D179236-D004-BDFF-8BEB-649C0D71D854}"/>
          </ac:picMkLst>
        </pc:picChg>
        <pc:picChg chg="mod">
          <ac:chgData name="Katia Michelle Navarro Miranda" userId="85cda4e0-b71a-4ed3-9407-f87cae698a45" providerId="ADAL" clId="{6C5166F9-0F6C-5DBD-A4E4-8F65ECA2DB0F}" dt="2026-07-13T11:53:22.271" v="237" actId="1076"/>
          <ac:picMkLst>
            <pc:docMk/>
            <pc:sldMk cId="2237421567" sldId="275"/>
            <ac:picMk id="5" creationId="{CBC6CEDE-2DE8-8B3B-CB00-A341412D138A}"/>
          </ac:picMkLst>
        </pc:picChg>
        <pc:picChg chg="mod">
          <ac:chgData name="Katia Michelle Navarro Miranda" userId="85cda4e0-b71a-4ed3-9407-f87cae698a45" providerId="ADAL" clId="{6C5166F9-0F6C-5DBD-A4E4-8F65ECA2DB0F}" dt="2026-07-13T11:53:19.638" v="236" actId="1076"/>
          <ac:picMkLst>
            <pc:docMk/>
            <pc:sldMk cId="2237421567" sldId="275"/>
            <ac:picMk id="7" creationId="{2BF2974F-B906-5139-15FF-0105353FC287}"/>
          </ac:picMkLst>
        </pc:picChg>
        <pc:picChg chg="add mod">
          <ac:chgData name="Katia Michelle Navarro Miranda" userId="85cda4e0-b71a-4ed3-9407-f87cae698a45" providerId="ADAL" clId="{6C5166F9-0F6C-5DBD-A4E4-8F65ECA2DB0F}" dt="2026-07-13T11:53:01.977" v="227" actId="167"/>
          <ac:picMkLst>
            <pc:docMk/>
            <pc:sldMk cId="2237421567" sldId="275"/>
            <ac:picMk id="8" creationId="{5D468758-96CD-E72E-6CD9-9C88A9BA54D3}"/>
          </ac:picMkLst>
        </pc:picChg>
      </pc:sldChg>
      <pc:sldChg chg="addSp delSp modSp mod">
        <pc:chgData name="Katia Michelle Navarro Miranda" userId="85cda4e0-b71a-4ed3-9407-f87cae698a45" providerId="ADAL" clId="{6C5166F9-0F6C-5DBD-A4E4-8F65ECA2DB0F}" dt="2026-07-12T21:24:08.074" v="133" actId="167"/>
        <pc:sldMkLst>
          <pc:docMk/>
          <pc:sldMk cId="3031836343" sldId="276"/>
        </pc:sldMkLst>
        <pc:spChg chg="add mod">
          <ac:chgData name="Katia Michelle Navarro Miranda" userId="85cda4e0-b71a-4ed3-9407-f87cae698a45" providerId="ADAL" clId="{6C5166F9-0F6C-5DBD-A4E4-8F65ECA2DB0F}" dt="2026-07-12T20:46:09.953" v="36" actId="1076"/>
          <ac:spMkLst>
            <pc:docMk/>
            <pc:sldMk cId="3031836343" sldId="276"/>
            <ac:spMk id="3" creationId="{75960560-A5D9-4E7A-1A2E-611F830FB918}"/>
          </ac:spMkLst>
        </pc:spChg>
        <pc:picChg chg="del">
          <ac:chgData name="Katia Michelle Navarro Miranda" userId="85cda4e0-b71a-4ed3-9407-f87cae698a45" providerId="ADAL" clId="{6C5166F9-0F6C-5DBD-A4E4-8F65ECA2DB0F}" dt="2026-07-12T21:23:52.568" v="127" actId="478"/>
          <ac:picMkLst>
            <pc:docMk/>
            <pc:sldMk cId="3031836343" sldId="276"/>
            <ac:picMk id="2" creationId="{031FF3D8-45C7-DA4B-3754-4D054A4E5D3E}"/>
          </ac:picMkLst>
        </pc:picChg>
        <pc:picChg chg="add mod">
          <ac:chgData name="Katia Michelle Navarro Miranda" userId="85cda4e0-b71a-4ed3-9407-f87cae698a45" providerId="ADAL" clId="{6C5166F9-0F6C-5DBD-A4E4-8F65ECA2DB0F}" dt="2026-07-12T21:24:08.074" v="133" actId="167"/>
          <ac:picMkLst>
            <pc:docMk/>
            <pc:sldMk cId="3031836343" sldId="276"/>
            <ac:picMk id="4" creationId="{D1713B73-B191-A50B-248A-2573DDBC328C}"/>
          </ac:picMkLst>
        </pc:picChg>
      </pc:sldChg>
      <pc:sldChg chg="addSp delSp modSp mod">
        <pc:chgData name="Katia Michelle Navarro Miranda" userId="85cda4e0-b71a-4ed3-9407-f87cae698a45" providerId="ADAL" clId="{6C5166F9-0F6C-5DBD-A4E4-8F65ECA2DB0F}" dt="2026-07-13T12:16:28.853" v="289" actId="1076"/>
        <pc:sldMkLst>
          <pc:docMk/>
          <pc:sldMk cId="681213652" sldId="277"/>
        </pc:sldMkLst>
        <pc:spChg chg="add mod">
          <ac:chgData name="Katia Michelle Navarro Miranda" userId="85cda4e0-b71a-4ed3-9407-f87cae698a45" providerId="ADAL" clId="{6C5166F9-0F6C-5DBD-A4E4-8F65ECA2DB0F}" dt="2026-07-12T21:42:22.336" v="170" actId="1035"/>
          <ac:spMkLst>
            <pc:docMk/>
            <pc:sldMk cId="681213652" sldId="277"/>
            <ac:spMk id="3" creationId="{D908DD10-8A9E-92AF-A8F1-1FAD1ACD27E7}"/>
          </ac:spMkLst>
        </pc:spChg>
        <pc:spChg chg="add mod">
          <ac:chgData name="Katia Michelle Navarro Miranda" userId="85cda4e0-b71a-4ed3-9407-f87cae698a45" providerId="ADAL" clId="{6C5166F9-0F6C-5DBD-A4E4-8F65ECA2DB0F}" dt="2026-07-12T21:42:00.485" v="161" actId="1036"/>
          <ac:spMkLst>
            <pc:docMk/>
            <pc:sldMk cId="681213652" sldId="277"/>
            <ac:spMk id="4" creationId="{85B4B098-9E36-64E8-468A-376DCD571B50}"/>
          </ac:spMkLst>
        </pc:spChg>
        <pc:spChg chg="mod">
          <ac:chgData name="Katia Michelle Navarro Miranda" userId="85cda4e0-b71a-4ed3-9407-f87cae698a45" providerId="ADAL" clId="{6C5166F9-0F6C-5DBD-A4E4-8F65ECA2DB0F}" dt="2026-07-12T21:42:15.447" v="168" actId="1035"/>
          <ac:spMkLst>
            <pc:docMk/>
            <pc:sldMk cId="681213652" sldId="277"/>
            <ac:spMk id="6" creationId="{00D01E53-D9B0-6443-A79C-6C73DFC8A288}"/>
          </ac:spMkLst>
        </pc:spChg>
        <pc:spChg chg="add mod">
          <ac:chgData name="Katia Michelle Navarro Miranda" userId="85cda4e0-b71a-4ed3-9407-f87cae698a45" providerId="ADAL" clId="{6C5166F9-0F6C-5DBD-A4E4-8F65ECA2DB0F}" dt="2026-07-12T21:41:58.663" v="159" actId="1036"/>
          <ac:spMkLst>
            <pc:docMk/>
            <pc:sldMk cId="681213652" sldId="277"/>
            <ac:spMk id="7" creationId="{C1E23234-6C25-B570-F1B1-BF611FA60817}"/>
          </ac:spMkLst>
        </pc:spChg>
        <pc:spChg chg="add del mod">
          <ac:chgData name="Katia Michelle Navarro Miranda" userId="85cda4e0-b71a-4ed3-9407-f87cae698a45" providerId="ADAL" clId="{6C5166F9-0F6C-5DBD-A4E4-8F65ECA2DB0F}" dt="2026-07-12T20:32:02.184" v="24" actId="21"/>
          <ac:spMkLst>
            <pc:docMk/>
            <pc:sldMk cId="681213652" sldId="277"/>
            <ac:spMk id="8" creationId="{2A260966-4C78-D745-427B-076BB9233CD1}"/>
          </ac:spMkLst>
        </pc:spChg>
        <pc:spChg chg="add mod">
          <ac:chgData name="Katia Michelle Navarro Miranda" userId="85cda4e0-b71a-4ed3-9407-f87cae698a45" providerId="ADAL" clId="{6C5166F9-0F6C-5DBD-A4E4-8F65ECA2DB0F}" dt="2026-07-12T21:42:04.006" v="162" actId="14100"/>
          <ac:spMkLst>
            <pc:docMk/>
            <pc:sldMk cId="681213652" sldId="277"/>
            <ac:spMk id="8" creationId="{8196E1B8-3DB8-5291-CCAD-4401C5578789}"/>
          </ac:spMkLst>
        </pc:spChg>
        <pc:spChg chg="add del mod">
          <ac:chgData name="Katia Michelle Navarro Miranda" userId="85cda4e0-b71a-4ed3-9407-f87cae698a45" providerId="ADAL" clId="{6C5166F9-0F6C-5DBD-A4E4-8F65ECA2DB0F}" dt="2026-07-12T21:42:19.367" v="169" actId="478"/>
          <ac:spMkLst>
            <pc:docMk/>
            <pc:sldMk cId="681213652" sldId="277"/>
            <ac:spMk id="9" creationId="{C03ECFF1-AF18-2869-2E90-018163AE9382}"/>
          </ac:spMkLst>
        </pc:spChg>
        <pc:picChg chg="del mod">
          <ac:chgData name="Katia Michelle Navarro Miranda" userId="85cda4e0-b71a-4ed3-9407-f87cae698a45" providerId="ADAL" clId="{6C5166F9-0F6C-5DBD-A4E4-8F65ECA2DB0F}" dt="2026-07-13T12:15:49.573" v="280" actId="478"/>
          <ac:picMkLst>
            <pc:docMk/>
            <pc:sldMk cId="681213652" sldId="277"/>
            <ac:picMk id="2" creationId="{C2F55910-61C1-D1EF-E0B3-16FE3FB7B4C4}"/>
          </ac:picMkLst>
        </pc:picChg>
        <pc:picChg chg="del">
          <ac:chgData name="Katia Michelle Navarro Miranda" userId="85cda4e0-b71a-4ed3-9407-f87cae698a45" providerId="ADAL" clId="{6C5166F9-0F6C-5DBD-A4E4-8F65ECA2DB0F}" dt="2026-07-13T12:15:48.406" v="279" actId="478"/>
          <ac:picMkLst>
            <pc:docMk/>
            <pc:sldMk cId="681213652" sldId="277"/>
            <ac:picMk id="5" creationId="{8081D7C2-D08B-2068-FF36-081885947E38}"/>
          </ac:picMkLst>
        </pc:picChg>
        <pc:picChg chg="add mod modCrop">
          <ac:chgData name="Katia Michelle Navarro Miranda" userId="85cda4e0-b71a-4ed3-9407-f87cae698a45" providerId="ADAL" clId="{6C5166F9-0F6C-5DBD-A4E4-8F65ECA2DB0F}" dt="2026-07-13T12:16:28.853" v="289" actId="1076"/>
          <ac:picMkLst>
            <pc:docMk/>
            <pc:sldMk cId="681213652" sldId="277"/>
            <ac:picMk id="9" creationId="{48491D03-39D3-48AE-D5AC-665F21FD4B5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Cartera bruta (USD M)</c:v>
                </c:pt>
              </c:strCache>
            </c:strRef>
          </c:tx>
          <c:spPr>
            <a:solidFill>
              <a:srgbClr val="0E76B7"/>
            </a:solidFill>
            <a:effectLst/>
          </c:spPr>
          <c:invertIfNegative val="0"/>
          <c:dLbls>
            <c:numFmt formatCode="0.0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003766"/>
                    </a:solidFill>
                    <a:latin typeface="Calibri"/>
                  </a:defRPr>
                </a:pPr>
                <a:endParaRPr lang="es-H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1.008</c:v>
                </c:pt>
                <c:pt idx="1">
                  <c:v>4.0819999999999999</c:v>
                </c:pt>
                <c:pt idx="2">
                  <c:v>6.7789999999999999</c:v>
                </c:pt>
                <c:pt idx="3">
                  <c:v>8.7439999999999998</c:v>
                </c:pt>
                <c:pt idx="4">
                  <c:v>10.634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B4-482D-9C03-886C021795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D7E6F0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748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96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Portada. Presentarse brevemente: nombre del producto, IMF, país, grupo. No leer descripciones. 15 segundos y avanzar al problema.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Mostrar los límites, no repetir el pesimista. La variable que manda es el costo de fondeo y la eficiencia operativa. Ser honestos: en pesimista la TIR (15.1%) se mantiene en el umbral del 15% y el VAN sigue positivo (+3,221): el proyecto conserva su viabilidad. El PAR bajo está justificado por la cartera actual.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Respaldo — no presentar salvo pregunta. Tabla 4.4 completa del escenario base. Tener a mano para justificar cifras de cartera, resultado y PAR año a año.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como afirmación, no despedida. Los tres pilares y la ruta concreta: piloto con recursos propios → validar → cerrar 3.0M en 2T-2027 para escalar. Terminar con posición clara, no con 'esperamos que les haya gustado'.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Anclar con el dato de CONEVAL y el 88% de disposición. El punto clave: existe demanda efectiva y capacidad de pago; lo que falta es un producto diseñado para esta inversión. Que el tribunal piense 'claro, tiene sentido'.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es una ficha institucional: es el argumento de capacidad e incentivo. Base de clientes para venta cruzada, red territorial, fondeo internacional y productos de vivienda ya operando. Por eso Avanza y no otra.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ficha esencial: qué es, para quién, cuánto, a qué plazo, a qué tasa, por qué canal. Todo lo necesario para entender de qué hablamos antes de los números. Destacar acompañamiento con proveedores aliados.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es la diapositiva que el tribunal siempre cuestiona. El puente al 800 del año 1 está explícito: piloto en 4 de 24 sucursales, penetración conservadora de la base elegible, con asesores existentes. No 'hay mercado', sino cómo llegamos al número.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es la tabla del Excel: son los números que cuentan la historia. La cartera crece de 1.0 a 10.6M USD; el resultado neto pasa de pérdida de piloto en 2026 a +325k en 2028 (inflexión) y +667k en 2030. El escenario pesimista se aborda en la diapositiva de escenarios.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Punto crítico de la defensa. En vez de presentar el VAN como magia, revelamos el supuesto: aquí el retorno es operativo, sin valor terminal grande. Depende del break-even de cartera y de la tasa de descuento del 15%. Decirlo abiertamente da credibilidad y desactiva la pregunta trampa.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Los KPIs que más cambian: ROE +0.5pp, cartera +10.6M, +8,440 clientes, PAR estable. El mensaje estratégico: 2028 es la inflexión y el producto abre fondeo de impacto y cumple covenants. No inventar mejoras enormes: es pequeño pero positivo y medible.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Solo los 3 críticos, no los 12 de la matriz. Y mitigación REAL: qué hace el proyecto concretamente si el riesgo ocurre (no 'monitoreo permanente'). Destino validado, proveedores certificados, reestructura climática.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2A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l="19331" t="38212" r="17233" b="37398"/>
          <a:stretch>
            <a:fillRect/>
          </a:stretch>
        </p:blipFill>
        <p:spPr>
          <a:xfrm>
            <a:off x="6625882" y="237744"/>
            <a:ext cx="5566117" cy="1371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2542032"/>
            <a:ext cx="10972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58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CrediAvanza</a:t>
            </a:r>
            <a:endParaRPr lang="es-ES_tradnl" sz="5800" dirty="0"/>
          </a:p>
        </p:txBody>
      </p:sp>
      <p:sp>
        <p:nvSpPr>
          <p:cNvPr id="9" name="Text 6"/>
          <p:cNvSpPr/>
          <p:nvPr/>
        </p:nvSpPr>
        <p:spPr>
          <a:xfrm>
            <a:off x="640080" y="352044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4000" b="1" dirty="0">
                <a:solidFill>
                  <a:srgbClr val="EABC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Agua y Saneamiento</a:t>
            </a:r>
            <a:endParaRPr lang="es-ES_tradnl" sz="4000" dirty="0"/>
          </a:p>
        </p:txBody>
      </p:sp>
      <p:sp>
        <p:nvSpPr>
          <p:cNvPr id="10" name="Text 7"/>
          <p:cNvSpPr/>
          <p:nvPr/>
        </p:nvSpPr>
        <p:spPr>
          <a:xfrm>
            <a:off x="640080" y="4443984"/>
            <a:ext cx="8778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500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Microcrédito especializado para el acceso, almacenamiento de agua y saneamiento del hogar en el sur de México.</a:t>
            </a:r>
            <a:endParaRPr lang="es-ES_tradnl" sz="1500" dirty="0"/>
          </a:p>
        </p:txBody>
      </p:sp>
      <p:sp>
        <p:nvSpPr>
          <p:cNvPr id="11" name="Text 8"/>
          <p:cNvSpPr/>
          <p:nvPr/>
        </p:nvSpPr>
        <p:spPr>
          <a:xfrm>
            <a:off x="640080" y="53492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IMF</a:t>
            </a:r>
            <a:endParaRPr lang="es-ES_tradnl" sz="1100" dirty="0"/>
          </a:p>
        </p:txBody>
      </p:sp>
      <p:sp>
        <p:nvSpPr>
          <p:cNvPr id="12" name="Text 9"/>
          <p:cNvSpPr/>
          <p:nvPr/>
        </p:nvSpPr>
        <p:spPr>
          <a:xfrm>
            <a:off x="640080" y="56235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Avanza Sólido · SOFOM E.N.R.</a:t>
            </a:r>
            <a:endParaRPr lang="es-ES_tradnl" sz="1400" dirty="0"/>
          </a:p>
        </p:txBody>
      </p:sp>
      <p:sp>
        <p:nvSpPr>
          <p:cNvPr id="13" name="Text 10"/>
          <p:cNvSpPr/>
          <p:nvPr/>
        </p:nvSpPr>
        <p:spPr>
          <a:xfrm>
            <a:off x="4343400" y="53492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PAÍS</a:t>
            </a:r>
            <a:endParaRPr lang="es-ES_tradnl" sz="1100" dirty="0"/>
          </a:p>
        </p:txBody>
      </p:sp>
      <p:sp>
        <p:nvSpPr>
          <p:cNvPr id="14" name="Text 11"/>
          <p:cNvSpPr/>
          <p:nvPr/>
        </p:nvSpPr>
        <p:spPr>
          <a:xfrm>
            <a:off x="4343400" y="56235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México · Chiapas</a:t>
            </a:r>
            <a:endParaRPr lang="es-ES_tradnl" sz="1400" dirty="0"/>
          </a:p>
        </p:txBody>
      </p:sp>
      <p:sp>
        <p:nvSpPr>
          <p:cNvPr id="15" name="Text 12"/>
          <p:cNvSpPr/>
          <p:nvPr/>
        </p:nvSpPr>
        <p:spPr>
          <a:xfrm>
            <a:off x="8046720" y="53492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</a:t>
            </a:r>
            <a:endParaRPr lang="es-ES_tradnl" sz="1100" dirty="0"/>
          </a:p>
        </p:txBody>
      </p:sp>
      <p:sp>
        <p:nvSpPr>
          <p:cNvPr id="16" name="Text 13"/>
          <p:cNvSpPr/>
          <p:nvPr/>
        </p:nvSpPr>
        <p:spPr>
          <a:xfrm>
            <a:off x="8046720" y="56235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Grupo 6 · Ed. 2025–2026</a:t>
            </a:r>
            <a:endParaRPr lang="es-ES_tradnl" sz="1400" dirty="0"/>
          </a:p>
        </p:txBody>
      </p:sp>
      <p:sp>
        <p:nvSpPr>
          <p:cNvPr id="17" name="Text 14"/>
          <p:cNvSpPr/>
          <p:nvPr/>
        </p:nvSpPr>
        <p:spPr>
          <a:xfrm>
            <a:off x="640080" y="619963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dirty="0">
                <a:solidFill>
                  <a:srgbClr val="9FBB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Integrantes: Katia Michelle Navarro Miranda · Anita Lucía Purizaca · Augusto Rafael Montoya Barahona · Moisés Yadir Mejía Mejía</a:t>
            </a:r>
            <a:br>
              <a:rPr lang="es-ES_tradnl" sz="1100" dirty="0">
                <a:solidFill>
                  <a:srgbClr val="9FBB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s-ES_tradnl" sz="1100" dirty="0">
                <a:solidFill>
                  <a:srgbClr val="9FBB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Tutores: M. A. Ortega H. · M. Pantoja R. · X. del Castillo</a:t>
            </a:r>
            <a:endParaRPr lang="es-ES_tradnl" sz="1100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6143BBE-1467-28BA-2868-666910F95953}"/>
              </a:ext>
            </a:extLst>
          </p:cNvPr>
          <p:cNvSpPr/>
          <p:nvPr/>
        </p:nvSpPr>
        <p:spPr>
          <a:xfrm>
            <a:off x="0" y="237744"/>
            <a:ext cx="6625882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40080" y="932688"/>
            <a:ext cx="10911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Cartera que crece, resultado que gira en 2028</a:t>
            </a:r>
            <a:endParaRPr lang="es-ES_tradnl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16642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Proyección a 5 años (escenario base). La cartera escala y el producto pasa a resultado positivo desde 2028.</a:t>
            </a:r>
            <a:endParaRPr lang="es-ES_tradnl" sz="1400" dirty="0"/>
          </a:p>
        </p:txBody>
      </p:sp>
      <p:sp>
        <p:nvSpPr>
          <p:cNvPr id="7" name="Text 4"/>
          <p:cNvSpPr/>
          <p:nvPr/>
        </p:nvSpPr>
        <p:spPr>
          <a:xfrm>
            <a:off x="640080" y="224028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b="1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bruta del producto (USD millones)</a:t>
            </a:r>
            <a:endParaRPr lang="es-ES_tradnl" sz="125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548640" y="2514600"/>
          <a:ext cx="68580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5"/>
          <p:cNvSpPr/>
          <p:nvPr/>
        </p:nvSpPr>
        <p:spPr>
          <a:xfrm>
            <a:off x="7955280" y="22402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b="1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neto del producto (USD)</a:t>
            </a:r>
            <a:endParaRPr lang="es-ES_tradnl" sz="1250" dirty="0"/>
          </a:p>
        </p:txBody>
      </p:sp>
      <p:sp>
        <p:nvSpPr>
          <p:cNvPr id="10" name="Shape 6"/>
          <p:cNvSpPr/>
          <p:nvPr/>
        </p:nvSpPr>
        <p:spPr>
          <a:xfrm>
            <a:off x="7955280" y="2578608"/>
            <a:ext cx="3593592" cy="1024128"/>
          </a:xfrm>
          <a:prstGeom prst="roundRect">
            <a:avLst>
              <a:gd name="adj" fmla="val 7143"/>
            </a:avLst>
          </a:prstGeom>
          <a:solidFill>
            <a:srgbClr val="012A4E"/>
          </a:solidFill>
          <a:ln/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1" name="Text 7"/>
          <p:cNvSpPr/>
          <p:nvPr/>
        </p:nvSpPr>
        <p:spPr>
          <a:xfrm>
            <a:off x="8138160" y="2688336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b="1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s-ES_tradnl" sz="1400" dirty="0"/>
          </a:p>
        </p:txBody>
      </p:sp>
      <p:sp>
        <p:nvSpPr>
          <p:cNvPr id="12" name="Text 8"/>
          <p:cNvSpPr/>
          <p:nvPr/>
        </p:nvSpPr>
        <p:spPr>
          <a:xfrm>
            <a:off x="8138160" y="2962656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700" b="1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−148,869</a:t>
            </a:r>
            <a:endParaRPr lang="es-ES_tradnl" sz="2700" dirty="0"/>
          </a:p>
        </p:txBody>
      </p:sp>
      <p:sp>
        <p:nvSpPr>
          <p:cNvPr id="13" name="Text 9"/>
          <p:cNvSpPr/>
          <p:nvPr/>
        </p:nvSpPr>
        <p:spPr>
          <a:xfrm>
            <a:off x="8138160" y="3364992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i="1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Piloto</a:t>
            </a:r>
            <a:endParaRPr lang="es-ES_tradnl" sz="1100" dirty="0"/>
          </a:p>
        </p:txBody>
      </p:sp>
      <p:sp>
        <p:nvSpPr>
          <p:cNvPr id="14" name="Shape 10"/>
          <p:cNvSpPr/>
          <p:nvPr/>
        </p:nvSpPr>
        <p:spPr>
          <a:xfrm>
            <a:off x="7955280" y="3694176"/>
            <a:ext cx="3593592" cy="1024128"/>
          </a:xfrm>
          <a:prstGeom prst="roundRect">
            <a:avLst>
              <a:gd name="adj" fmla="val 7143"/>
            </a:avLst>
          </a:prstGeom>
          <a:solidFill>
            <a:srgbClr val="EABC04"/>
          </a:solidFill>
          <a:ln/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5" name="Text 11"/>
          <p:cNvSpPr/>
          <p:nvPr/>
        </p:nvSpPr>
        <p:spPr>
          <a:xfrm>
            <a:off x="8138160" y="3803904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b="1" dirty="0">
                <a:solidFill>
                  <a:srgbClr val="3A2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</a:t>
            </a:r>
            <a:endParaRPr lang="es-ES_tradnl" sz="1400" dirty="0"/>
          </a:p>
        </p:txBody>
      </p:sp>
      <p:sp>
        <p:nvSpPr>
          <p:cNvPr id="16" name="Text 12"/>
          <p:cNvSpPr/>
          <p:nvPr/>
        </p:nvSpPr>
        <p:spPr>
          <a:xfrm>
            <a:off x="8138160" y="4078224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700" b="1" dirty="0">
                <a:solidFill>
                  <a:srgbClr val="3A2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+325,260</a:t>
            </a:r>
            <a:endParaRPr lang="es-ES_tradnl" sz="2700" dirty="0"/>
          </a:p>
        </p:txBody>
      </p:sp>
      <p:sp>
        <p:nvSpPr>
          <p:cNvPr id="17" name="Text 13"/>
          <p:cNvSpPr/>
          <p:nvPr/>
        </p:nvSpPr>
        <p:spPr>
          <a:xfrm>
            <a:off x="8138160" y="448056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i="1" dirty="0">
                <a:solidFill>
                  <a:srgbClr val="3A2E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Punto de inflexión</a:t>
            </a:r>
            <a:endParaRPr lang="es-ES_tradnl" sz="1100" dirty="0"/>
          </a:p>
        </p:txBody>
      </p:sp>
      <p:sp>
        <p:nvSpPr>
          <p:cNvPr id="18" name="Shape 14"/>
          <p:cNvSpPr/>
          <p:nvPr/>
        </p:nvSpPr>
        <p:spPr>
          <a:xfrm>
            <a:off x="7955280" y="4809744"/>
            <a:ext cx="3593592" cy="1024128"/>
          </a:xfrm>
          <a:prstGeom prst="roundRect">
            <a:avLst>
              <a:gd name="adj" fmla="val 7143"/>
            </a:avLst>
          </a:prstGeom>
          <a:solidFill>
            <a:srgbClr val="0E76B7"/>
          </a:solidFill>
          <a:ln/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9" name="Text 15"/>
          <p:cNvSpPr/>
          <p:nvPr/>
        </p:nvSpPr>
        <p:spPr>
          <a:xfrm>
            <a:off x="8138160" y="491947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2030</a:t>
            </a:r>
            <a:endParaRPr lang="es-ES_tradnl" sz="1400" dirty="0"/>
          </a:p>
        </p:txBody>
      </p:sp>
      <p:sp>
        <p:nvSpPr>
          <p:cNvPr id="20" name="Text 16"/>
          <p:cNvSpPr/>
          <p:nvPr/>
        </p:nvSpPr>
        <p:spPr>
          <a:xfrm>
            <a:off x="8138160" y="5193792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+667,375</a:t>
            </a:r>
            <a:endParaRPr lang="es-ES_tradnl" sz="2700" dirty="0"/>
          </a:p>
        </p:txBody>
      </p:sp>
      <p:sp>
        <p:nvSpPr>
          <p:cNvPr id="21" name="Text 17"/>
          <p:cNvSpPr/>
          <p:nvPr/>
        </p:nvSpPr>
        <p:spPr>
          <a:xfrm>
            <a:off x="8138160" y="5596128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Aporte consolidado</a:t>
            </a:r>
            <a:endParaRPr lang="es-ES_tradnl" sz="1100" dirty="0"/>
          </a:p>
        </p:txBody>
      </p:sp>
      <p:sp>
        <p:nvSpPr>
          <p:cNvPr id="22" name="Text 18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37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75488"/>
            <a:ext cx="384048" cy="384048"/>
          </a:xfrm>
          <a:prstGeom prst="ellipse">
            <a:avLst/>
          </a:prstGeom>
          <a:solidFill>
            <a:srgbClr val="EABC04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566928"/>
            <a:ext cx="201168" cy="201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475488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VIABILIDAD</a:t>
            </a:r>
            <a:endParaRPr lang="es-ES_tradnl" sz="1250" dirty="0"/>
          </a:p>
        </p:txBody>
      </p:sp>
      <p:sp>
        <p:nvSpPr>
          <p:cNvPr id="5" name="Text 2"/>
          <p:cNvSpPr/>
          <p:nvPr/>
        </p:nvSpPr>
        <p:spPr>
          <a:xfrm>
            <a:off x="640080" y="932688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Retorno del proyecto y el supuesto que lo sostiene</a:t>
            </a:r>
            <a:endParaRPr lang="es-ES_tradnl" sz="3000" dirty="0"/>
          </a:p>
        </p:txBody>
      </p:sp>
      <p:sp>
        <p:nvSpPr>
          <p:cNvPr id="6" name="Shape 3"/>
          <p:cNvSpPr/>
          <p:nvPr/>
        </p:nvSpPr>
        <p:spPr>
          <a:xfrm>
            <a:off x="9692640" y="4206240"/>
            <a:ext cx="4754880" cy="4754880"/>
          </a:xfrm>
          <a:prstGeom prst="ellipse">
            <a:avLst/>
          </a:prstGeom>
          <a:solidFill>
            <a:srgbClr val="0E76B7">
              <a:alpha val="20000"/>
            </a:srgbClr>
          </a:solidFill>
          <a:ln/>
        </p:spPr>
        <p:txBody>
          <a:bodyPr/>
          <a:lstStyle/>
          <a:p>
            <a:endParaRPr lang="es-ES_tradnl" dirty="0"/>
          </a:p>
        </p:txBody>
      </p:sp>
      <p:sp>
        <p:nvSpPr>
          <p:cNvPr id="7" name="Shape 4"/>
          <p:cNvSpPr/>
          <p:nvPr/>
        </p:nvSpPr>
        <p:spPr>
          <a:xfrm>
            <a:off x="640080" y="2011680"/>
            <a:ext cx="3456432" cy="1874520"/>
          </a:xfrm>
          <a:prstGeom prst="roundRect">
            <a:avLst>
              <a:gd name="adj" fmla="val 4878"/>
            </a:avLst>
          </a:prstGeom>
          <a:solidFill>
            <a:srgbClr val="012A4E"/>
          </a:solidFill>
          <a:ln w="12700">
            <a:solidFill>
              <a:srgbClr val="0E76B7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</a:t>
            </a:r>
            <a:endParaRPr lang="es-ES_tradnl" sz="1300" dirty="0"/>
          </a:p>
        </p:txBody>
      </p:sp>
      <p:sp>
        <p:nvSpPr>
          <p:cNvPr id="9" name="Text 6"/>
          <p:cNvSpPr/>
          <p:nvPr/>
        </p:nvSpPr>
        <p:spPr>
          <a:xfrm>
            <a:off x="914400" y="2542032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130,101</a:t>
            </a:r>
            <a:endParaRPr lang="es-ES_tradnl" sz="3400" dirty="0"/>
          </a:p>
        </p:txBody>
      </p:sp>
      <p:sp>
        <p:nvSpPr>
          <p:cNvPr id="10" name="Text 7"/>
          <p:cNvSpPr/>
          <p:nvPr/>
        </p:nvSpPr>
        <p:spPr>
          <a:xfrm>
            <a:off x="914400" y="3310128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actual neto · tasa de descuento 15%</a:t>
            </a:r>
            <a:endParaRPr lang="es-ES_tradnl" sz="1150" dirty="0"/>
          </a:p>
        </p:txBody>
      </p:sp>
      <p:sp>
        <p:nvSpPr>
          <p:cNvPr id="11" name="Shape 8"/>
          <p:cNvSpPr/>
          <p:nvPr/>
        </p:nvSpPr>
        <p:spPr>
          <a:xfrm>
            <a:off x="4343400" y="2011680"/>
            <a:ext cx="3456432" cy="1874520"/>
          </a:xfrm>
          <a:prstGeom prst="roundRect">
            <a:avLst>
              <a:gd name="adj" fmla="val 4878"/>
            </a:avLst>
          </a:prstGeom>
          <a:solidFill>
            <a:srgbClr val="012A4E"/>
          </a:solidFill>
          <a:ln w="12700">
            <a:solidFill>
              <a:srgbClr val="0E76B7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2" name="Text 9"/>
          <p:cNvSpPr/>
          <p:nvPr/>
        </p:nvSpPr>
        <p:spPr>
          <a:xfrm>
            <a:off x="4617720" y="21945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</a:t>
            </a:r>
            <a:endParaRPr lang="es-ES_tradnl" sz="1300" dirty="0"/>
          </a:p>
        </p:txBody>
      </p:sp>
      <p:sp>
        <p:nvSpPr>
          <p:cNvPr id="13" name="Text 10"/>
          <p:cNvSpPr/>
          <p:nvPr/>
        </p:nvSpPr>
        <p:spPr>
          <a:xfrm>
            <a:off x="4617720" y="2542032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18.5%</a:t>
            </a:r>
            <a:endParaRPr lang="es-ES_tradnl" sz="3400" dirty="0"/>
          </a:p>
        </p:txBody>
      </p:sp>
      <p:sp>
        <p:nvSpPr>
          <p:cNvPr id="14" name="Text 11"/>
          <p:cNvSpPr/>
          <p:nvPr/>
        </p:nvSpPr>
        <p:spPr>
          <a:xfrm>
            <a:off x="4617720" y="3310128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 interna de retorno del proyecto</a:t>
            </a:r>
            <a:endParaRPr lang="es-ES_tradnl" sz="1150" dirty="0"/>
          </a:p>
        </p:txBody>
      </p:sp>
      <p:sp>
        <p:nvSpPr>
          <p:cNvPr id="15" name="Shape 12"/>
          <p:cNvSpPr/>
          <p:nvPr/>
        </p:nvSpPr>
        <p:spPr>
          <a:xfrm>
            <a:off x="8046720" y="2011680"/>
            <a:ext cx="3456432" cy="1874520"/>
          </a:xfrm>
          <a:prstGeom prst="roundRect">
            <a:avLst>
              <a:gd name="adj" fmla="val 4878"/>
            </a:avLst>
          </a:prstGeom>
          <a:solidFill>
            <a:srgbClr val="012A4E"/>
          </a:solidFill>
          <a:ln w="12700">
            <a:solidFill>
              <a:srgbClr val="0E76B7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6" name="Text 13"/>
          <p:cNvSpPr/>
          <p:nvPr/>
        </p:nvSpPr>
        <p:spPr>
          <a:xfrm>
            <a:off x="8321040" y="219456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</a:t>
            </a:r>
            <a:endParaRPr lang="es-ES_tradnl" sz="1300" dirty="0"/>
          </a:p>
        </p:txBody>
      </p:sp>
      <p:sp>
        <p:nvSpPr>
          <p:cNvPr id="17" name="Text 14"/>
          <p:cNvSpPr/>
          <p:nvPr/>
        </p:nvSpPr>
        <p:spPr>
          <a:xfrm>
            <a:off x="8321040" y="2542032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4.5 años</a:t>
            </a:r>
            <a:endParaRPr lang="es-ES_tradnl" sz="3400" dirty="0"/>
          </a:p>
        </p:txBody>
      </p:sp>
      <p:sp>
        <p:nvSpPr>
          <p:cNvPr id="18" name="Text 15"/>
          <p:cNvSpPr/>
          <p:nvPr/>
        </p:nvSpPr>
        <p:spPr>
          <a:xfrm>
            <a:off x="8321040" y="3310128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Recuperación de la inversión</a:t>
            </a:r>
            <a:endParaRPr lang="es-ES_tradnl" sz="1150" dirty="0"/>
          </a:p>
        </p:txBody>
      </p:sp>
      <p:sp>
        <p:nvSpPr>
          <p:cNvPr id="19" name="Shape 16"/>
          <p:cNvSpPr/>
          <p:nvPr/>
        </p:nvSpPr>
        <p:spPr>
          <a:xfrm>
            <a:off x="640080" y="4160520"/>
            <a:ext cx="10908792" cy="1920240"/>
          </a:xfrm>
          <a:prstGeom prst="roundRect">
            <a:avLst>
              <a:gd name="adj" fmla="val 4762"/>
            </a:avLst>
          </a:prstGeom>
          <a:solidFill>
            <a:srgbClr val="06304F"/>
          </a:solidFill>
          <a:ln w="19050">
            <a:solidFill>
              <a:srgbClr val="EABC04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0" name="Shape 17"/>
          <p:cNvSpPr/>
          <p:nvPr/>
        </p:nvSpPr>
        <p:spPr>
          <a:xfrm>
            <a:off x="960120" y="4526280"/>
            <a:ext cx="822960" cy="822960"/>
          </a:xfrm>
          <a:prstGeom prst="ellipse">
            <a:avLst/>
          </a:prstGeom>
          <a:solidFill>
            <a:srgbClr val="EABC04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" y="4754880"/>
            <a:ext cx="365760" cy="36576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2011680" y="438912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s-ES_tradnl" b="1" dirty="0">
                <a:solidFill>
                  <a:srgbClr val="EABC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factores clave que sostienen el VAN</a:t>
            </a:r>
            <a:endParaRPr lang="es-ES_tradnl" sz="1800" dirty="0"/>
          </a:p>
        </p:txBody>
      </p:sp>
      <p:sp>
        <p:nvSpPr>
          <p:cNvPr id="23" name="Text 19"/>
          <p:cNvSpPr/>
          <p:nvPr/>
        </p:nvSpPr>
        <p:spPr>
          <a:xfrm>
            <a:off x="2011680" y="4828032"/>
            <a:ext cx="9326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s-ES_tradnl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VAN depende principalmente de alcanzar una escala suficiente de cartera, mantener una autosuficiencia operativa superior al 100% desde 2028 y aplicar una tasa de descuento del 15%. El resultado refleja una rentabilidad positiva, moderada y sustentada en el desempeño operativo del producto.</a:t>
            </a:r>
            <a:endParaRPr lang="es-ES_tradnl" sz="1350" dirty="0"/>
          </a:p>
        </p:txBody>
      </p:sp>
      <p:sp>
        <p:nvSpPr>
          <p:cNvPr id="24" name="Text 20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40080" y="932688"/>
            <a:ext cx="10911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Pequeño en el balance, positivo en los </a:t>
            </a:r>
            <a:r>
              <a:rPr lang="es-ES_tradnl" sz="3000" b="1" dirty="0" err="1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KPIs</a:t>
            </a:r>
            <a:endParaRPr lang="es-ES_tradnl" sz="3000" dirty="0"/>
          </a:p>
        </p:txBody>
      </p:sp>
      <p:sp>
        <p:nvSpPr>
          <p:cNvPr id="7" name="Shape 4"/>
          <p:cNvSpPr/>
          <p:nvPr/>
        </p:nvSpPr>
        <p:spPr>
          <a:xfrm>
            <a:off x="640080" y="1828800"/>
            <a:ext cx="26060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8" name="Text 5"/>
          <p:cNvSpPr/>
          <p:nvPr/>
        </p:nvSpPr>
        <p:spPr>
          <a:xfrm>
            <a:off x="822960" y="199339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b="1" kern="0" spc="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 CONSOLIDADO</a:t>
            </a:r>
            <a:endParaRPr lang="es-ES_tradnl" sz="1150" dirty="0"/>
          </a:p>
        </p:txBody>
      </p:sp>
      <p:sp>
        <p:nvSpPr>
          <p:cNvPr id="9" name="Text 6"/>
          <p:cNvSpPr/>
          <p:nvPr/>
        </p:nvSpPr>
        <p:spPr>
          <a:xfrm>
            <a:off x="822960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300" b="1" dirty="0">
                <a:solidFill>
                  <a:srgbClr val="C79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14.3% → 14.9%</a:t>
            </a:r>
            <a:endParaRPr lang="es-ES_tradnl" sz="2300" dirty="0"/>
          </a:p>
        </p:txBody>
      </p:sp>
      <p:sp>
        <p:nvSpPr>
          <p:cNvPr id="10" name="Text 7"/>
          <p:cNvSpPr/>
          <p:nvPr/>
        </p:nvSpPr>
        <p:spPr>
          <a:xfrm>
            <a:off x="822960" y="31546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i="1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+0.5 </a:t>
            </a:r>
            <a:r>
              <a:rPr lang="es-ES_tradnl" sz="1150" i="1" dirty="0" err="1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</a:t>
            </a:r>
            <a:r>
              <a:rPr lang="es-ES_tradnl" sz="1150" i="1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hacia 2029</a:t>
            </a:r>
            <a:endParaRPr lang="es-ES_tradnl" sz="1150" dirty="0"/>
          </a:p>
        </p:txBody>
      </p:sp>
      <p:sp>
        <p:nvSpPr>
          <p:cNvPr id="11" name="Shape 8"/>
          <p:cNvSpPr/>
          <p:nvPr/>
        </p:nvSpPr>
        <p:spPr>
          <a:xfrm>
            <a:off x="3392424" y="1828800"/>
            <a:ext cx="26060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2" name="Text 9"/>
          <p:cNvSpPr/>
          <p:nvPr/>
        </p:nvSpPr>
        <p:spPr>
          <a:xfrm>
            <a:off x="3575304" y="199339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b="1" kern="0" spc="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CARTERA CONSOLIDADA</a:t>
            </a:r>
            <a:endParaRPr lang="es-ES_tradnl" sz="1150" dirty="0"/>
          </a:p>
        </p:txBody>
      </p:sp>
      <p:sp>
        <p:nvSpPr>
          <p:cNvPr id="13" name="Text 10"/>
          <p:cNvSpPr/>
          <p:nvPr/>
        </p:nvSpPr>
        <p:spPr>
          <a:xfrm>
            <a:off x="3575304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300" b="1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+USD 10.6M</a:t>
            </a:r>
            <a:endParaRPr lang="es-ES_tradnl" sz="2300" dirty="0"/>
          </a:p>
        </p:txBody>
      </p:sp>
      <p:sp>
        <p:nvSpPr>
          <p:cNvPr id="14" name="Text 11"/>
          <p:cNvSpPr/>
          <p:nvPr/>
        </p:nvSpPr>
        <p:spPr>
          <a:xfrm>
            <a:off x="3575304" y="31546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i="1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+6.6% vs sin proyecto</a:t>
            </a:r>
            <a:endParaRPr lang="es-ES_tradnl" sz="1150" dirty="0"/>
          </a:p>
        </p:txBody>
      </p:sp>
      <p:sp>
        <p:nvSpPr>
          <p:cNvPr id="15" name="Shape 12"/>
          <p:cNvSpPr/>
          <p:nvPr/>
        </p:nvSpPr>
        <p:spPr>
          <a:xfrm>
            <a:off x="6144768" y="1828800"/>
            <a:ext cx="26060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6" name="Text 13"/>
          <p:cNvSpPr/>
          <p:nvPr/>
        </p:nvSpPr>
        <p:spPr>
          <a:xfrm>
            <a:off x="6327648" y="199339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b="1" kern="0" spc="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ACTIVOS</a:t>
            </a:r>
            <a:endParaRPr lang="es-ES_tradnl" sz="1150" dirty="0"/>
          </a:p>
        </p:txBody>
      </p:sp>
      <p:sp>
        <p:nvSpPr>
          <p:cNvPr id="17" name="Text 14"/>
          <p:cNvSpPr/>
          <p:nvPr/>
        </p:nvSpPr>
        <p:spPr>
          <a:xfrm>
            <a:off x="6327648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3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+8,440</a:t>
            </a:r>
            <a:endParaRPr lang="es-ES_tradnl" sz="2300" dirty="0"/>
          </a:p>
        </p:txBody>
      </p:sp>
      <p:sp>
        <p:nvSpPr>
          <p:cNvPr id="18" name="Text 15"/>
          <p:cNvSpPr/>
          <p:nvPr/>
        </p:nvSpPr>
        <p:spPr>
          <a:xfrm>
            <a:off x="6327648" y="31546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s-ES_tradnl" sz="1150" dirty="0"/>
          </a:p>
        </p:txBody>
      </p:sp>
      <p:sp>
        <p:nvSpPr>
          <p:cNvPr id="19" name="Shape 16"/>
          <p:cNvSpPr/>
          <p:nvPr/>
        </p:nvSpPr>
        <p:spPr>
          <a:xfrm>
            <a:off x="8897112" y="1828800"/>
            <a:ext cx="26060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20" name="Text 17"/>
          <p:cNvSpPr/>
          <p:nvPr/>
        </p:nvSpPr>
        <p:spPr>
          <a:xfrm>
            <a:off x="9079992" y="199339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b="1" kern="0" spc="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PAR&gt;30 CONSOLIDADO</a:t>
            </a:r>
            <a:endParaRPr lang="es-ES_tradnl" sz="1150" dirty="0"/>
          </a:p>
        </p:txBody>
      </p:sp>
      <p:sp>
        <p:nvSpPr>
          <p:cNvPr id="21" name="Text 18"/>
          <p:cNvSpPr/>
          <p:nvPr/>
        </p:nvSpPr>
        <p:spPr>
          <a:xfrm>
            <a:off x="9079992" y="24688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2300" b="1" dirty="0">
                <a:solidFill>
                  <a:srgbClr val="003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~4.5%</a:t>
            </a:r>
            <a:endParaRPr lang="es-ES_tradnl" sz="2300" dirty="0"/>
          </a:p>
        </p:txBody>
      </p:sp>
      <p:sp>
        <p:nvSpPr>
          <p:cNvPr id="22" name="Text 19"/>
          <p:cNvSpPr/>
          <p:nvPr/>
        </p:nvSpPr>
        <p:spPr>
          <a:xfrm>
            <a:off x="9079992" y="31546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150" i="1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deterioro significativo</a:t>
            </a:r>
            <a:endParaRPr lang="es-ES_tradnl" sz="1150" dirty="0"/>
          </a:p>
        </p:txBody>
      </p:sp>
      <p:sp>
        <p:nvSpPr>
          <p:cNvPr id="23" name="Shape 20"/>
          <p:cNvSpPr/>
          <p:nvPr/>
        </p:nvSpPr>
        <p:spPr>
          <a:xfrm>
            <a:off x="640080" y="3886200"/>
            <a:ext cx="10908792" cy="1600200"/>
          </a:xfrm>
          <a:prstGeom prst="roundRect">
            <a:avLst>
              <a:gd name="adj" fmla="val 5714"/>
            </a:avLst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sp>
        <p:nvSpPr>
          <p:cNvPr id="24" name="Shape 21"/>
          <p:cNvSpPr/>
          <p:nvPr/>
        </p:nvSpPr>
        <p:spPr>
          <a:xfrm>
            <a:off x="1005840" y="4343400"/>
            <a:ext cx="777240" cy="777240"/>
          </a:xfrm>
          <a:prstGeom prst="ellipse">
            <a:avLst/>
          </a:prstGeom>
          <a:solidFill>
            <a:srgbClr val="EABC04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008" y="4544568"/>
            <a:ext cx="384048" cy="384048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2011680" y="4096512"/>
            <a:ext cx="9464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s-ES_tradnl" sz="1350" b="1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 es el punto de inflexión: </a:t>
            </a:r>
            <a:r>
              <a:rPr lang="es-ES_tradnl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producto pasa de una etapa inicial de inversión a una contribución positiva en los resultados, alcanzando una utilidad neta proyectada de USD 667,375 en 2030.</a:t>
            </a:r>
            <a:endParaRPr lang="es-ES_tradnl" sz="1350" dirty="0"/>
          </a:p>
        </p:txBody>
      </p:sp>
      <p:sp>
        <p:nvSpPr>
          <p:cNvPr id="27" name="Text 23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  <p:sp>
        <p:nvSpPr>
          <p:cNvPr id="28" name="Text 24"/>
          <p:cNvSpPr/>
          <p:nvPr/>
        </p:nvSpPr>
        <p:spPr>
          <a:xfrm>
            <a:off x="11094415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s-ES_tradnl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40080" y="932688"/>
            <a:ext cx="10911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tres que importan — y qué hacemos</a:t>
            </a:r>
            <a:endParaRPr lang="es-ES_tradnl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1664208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matriz completa, los tres con mayor impacto. Para cada uno, una acción concreta si el riesgo se materializa.</a:t>
            </a:r>
            <a:endParaRPr lang="es-ES_tradnl" sz="1400" dirty="0"/>
          </a:p>
        </p:txBody>
      </p:sp>
      <p:sp>
        <p:nvSpPr>
          <p:cNvPr id="7" name="Shape 4"/>
          <p:cNvSpPr/>
          <p:nvPr/>
        </p:nvSpPr>
        <p:spPr>
          <a:xfrm>
            <a:off x="640080" y="2286000"/>
            <a:ext cx="10908792" cy="1188720"/>
          </a:xfrm>
          <a:prstGeom prst="roundRect">
            <a:avLst>
              <a:gd name="adj" fmla="val 6923"/>
            </a:avLst>
          </a:prstGeom>
          <a:solidFill>
            <a:srgbClr val="F5FAFD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8" name="Shape 5"/>
          <p:cNvSpPr/>
          <p:nvPr/>
        </p:nvSpPr>
        <p:spPr>
          <a:xfrm>
            <a:off x="932688" y="2596896"/>
            <a:ext cx="566928" cy="566928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2734056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37360" y="2450592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65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Desvío del crédito a otros fines</a:t>
            </a:r>
            <a:endParaRPr lang="es-ES_tradnl" sz="1650" dirty="0"/>
          </a:p>
        </p:txBody>
      </p:sp>
      <p:sp>
        <p:nvSpPr>
          <p:cNvPr id="11" name="Text 7"/>
          <p:cNvSpPr/>
          <p:nvPr/>
        </p:nvSpPr>
        <p:spPr>
          <a:xfrm>
            <a:off x="1737360" y="29260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b="1" dirty="0">
                <a:solidFill>
                  <a:srgbClr val="C79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· impacto medio</a:t>
            </a:r>
            <a:endParaRPr lang="es-ES_tradnl" sz="1200" dirty="0"/>
          </a:p>
        </p:txBody>
      </p:sp>
      <p:sp>
        <p:nvSpPr>
          <p:cNvPr id="12" name="Shape 8"/>
          <p:cNvSpPr/>
          <p:nvPr/>
        </p:nvSpPr>
        <p:spPr>
          <a:xfrm>
            <a:off x="6629400" y="2542032"/>
            <a:ext cx="0" cy="676656"/>
          </a:xfrm>
          <a:prstGeom prst="line">
            <a:avLst/>
          </a:prstGeom>
          <a:noFill/>
          <a:ln w="15240">
            <a:solidFill>
              <a:srgbClr val="D7E6F0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3" name="Text 9"/>
          <p:cNvSpPr/>
          <p:nvPr/>
        </p:nvSpPr>
        <p:spPr>
          <a:xfrm>
            <a:off x="6903720" y="246888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050" b="1" kern="0" spc="15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</a:t>
            </a:r>
            <a:endParaRPr lang="es-ES_tradnl" sz="1050" dirty="0"/>
          </a:p>
        </p:txBody>
      </p:sp>
      <p:sp>
        <p:nvSpPr>
          <p:cNvPr id="14" name="Text 10"/>
          <p:cNvSpPr/>
          <p:nvPr/>
        </p:nvSpPr>
        <p:spPr>
          <a:xfrm>
            <a:off x="6903720" y="2706624"/>
            <a:ext cx="4434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50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Validación del destino, pago directo al proveedor y supervisión con evidencia después del desembolso.</a:t>
            </a:r>
            <a:endParaRPr lang="es-ES_tradnl" sz="1250" dirty="0"/>
          </a:p>
        </p:txBody>
      </p:sp>
      <p:sp>
        <p:nvSpPr>
          <p:cNvPr id="15" name="Shape 11"/>
          <p:cNvSpPr/>
          <p:nvPr/>
        </p:nvSpPr>
        <p:spPr>
          <a:xfrm>
            <a:off x="640080" y="3584448"/>
            <a:ext cx="10908792" cy="1188720"/>
          </a:xfrm>
          <a:prstGeom prst="roundRect">
            <a:avLst>
              <a:gd name="adj" fmla="val 6923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6" name="Shape 12"/>
          <p:cNvSpPr/>
          <p:nvPr/>
        </p:nvSpPr>
        <p:spPr>
          <a:xfrm>
            <a:off x="932688" y="3895344"/>
            <a:ext cx="566928" cy="566928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4032504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737360" y="3749040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65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Mala ejecución de la obra sanitaria</a:t>
            </a:r>
            <a:endParaRPr lang="es-ES_tradnl" sz="1650" dirty="0"/>
          </a:p>
        </p:txBody>
      </p:sp>
      <p:sp>
        <p:nvSpPr>
          <p:cNvPr id="19" name="Text 14"/>
          <p:cNvSpPr/>
          <p:nvPr/>
        </p:nvSpPr>
        <p:spPr>
          <a:xfrm>
            <a:off x="1737360" y="422452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b="1" dirty="0">
                <a:solidFill>
                  <a:srgbClr val="C79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· impacto alto</a:t>
            </a:r>
            <a:endParaRPr lang="es-ES_tradnl" sz="1200" dirty="0"/>
          </a:p>
        </p:txBody>
      </p:sp>
      <p:sp>
        <p:nvSpPr>
          <p:cNvPr id="20" name="Shape 15"/>
          <p:cNvSpPr/>
          <p:nvPr/>
        </p:nvSpPr>
        <p:spPr>
          <a:xfrm>
            <a:off x="6629400" y="3840480"/>
            <a:ext cx="0" cy="676656"/>
          </a:xfrm>
          <a:prstGeom prst="line">
            <a:avLst/>
          </a:prstGeom>
          <a:noFill/>
          <a:ln w="15240">
            <a:solidFill>
              <a:srgbClr val="D7E6F0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1" name="Text 16"/>
          <p:cNvSpPr/>
          <p:nvPr/>
        </p:nvSpPr>
        <p:spPr>
          <a:xfrm>
            <a:off x="6903720" y="3767328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050" b="1" kern="0" spc="15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</a:t>
            </a:r>
            <a:endParaRPr lang="es-ES_tradnl" sz="1050" dirty="0"/>
          </a:p>
        </p:txBody>
      </p:sp>
      <p:sp>
        <p:nvSpPr>
          <p:cNvPr id="22" name="Text 17"/>
          <p:cNvSpPr/>
          <p:nvPr/>
        </p:nvSpPr>
        <p:spPr>
          <a:xfrm>
            <a:off x="6903720" y="4005072"/>
            <a:ext cx="4434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50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de proveedores y técnicos certificados, más una guía técnica básica para cada tipo de solución.</a:t>
            </a:r>
            <a:endParaRPr lang="es-ES_tradnl" sz="1250" dirty="0"/>
          </a:p>
        </p:txBody>
      </p:sp>
      <p:sp>
        <p:nvSpPr>
          <p:cNvPr id="23" name="Shape 18"/>
          <p:cNvSpPr/>
          <p:nvPr/>
        </p:nvSpPr>
        <p:spPr>
          <a:xfrm>
            <a:off x="640080" y="4882896"/>
            <a:ext cx="10908792" cy="1188720"/>
          </a:xfrm>
          <a:prstGeom prst="roundRect">
            <a:avLst>
              <a:gd name="adj" fmla="val 6923"/>
            </a:avLst>
          </a:prstGeom>
          <a:solidFill>
            <a:srgbClr val="F5FAFD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24" name="Shape 19"/>
          <p:cNvSpPr/>
          <p:nvPr/>
        </p:nvSpPr>
        <p:spPr>
          <a:xfrm>
            <a:off x="932688" y="5193792"/>
            <a:ext cx="566928" cy="566928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848" y="5330952"/>
            <a:ext cx="292608" cy="29260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737360" y="5047488"/>
            <a:ext cx="4663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65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Evento climático (sequía / inundación)</a:t>
            </a:r>
            <a:endParaRPr lang="es-ES_tradnl" sz="1650" dirty="0"/>
          </a:p>
        </p:txBody>
      </p:sp>
      <p:sp>
        <p:nvSpPr>
          <p:cNvPr id="27" name="Text 21"/>
          <p:cNvSpPr/>
          <p:nvPr/>
        </p:nvSpPr>
        <p:spPr>
          <a:xfrm>
            <a:off x="1737360" y="5522976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b="1" dirty="0">
                <a:solidFill>
                  <a:srgbClr val="C79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· impacto alto</a:t>
            </a:r>
            <a:endParaRPr lang="es-ES_tradnl" sz="1200" dirty="0"/>
          </a:p>
        </p:txBody>
      </p:sp>
      <p:sp>
        <p:nvSpPr>
          <p:cNvPr id="28" name="Shape 22"/>
          <p:cNvSpPr/>
          <p:nvPr/>
        </p:nvSpPr>
        <p:spPr>
          <a:xfrm>
            <a:off x="6629400" y="5138928"/>
            <a:ext cx="0" cy="676656"/>
          </a:xfrm>
          <a:prstGeom prst="line">
            <a:avLst/>
          </a:prstGeom>
          <a:noFill/>
          <a:ln w="15240">
            <a:solidFill>
              <a:srgbClr val="D7E6F0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29" name="Text 23"/>
          <p:cNvSpPr/>
          <p:nvPr/>
        </p:nvSpPr>
        <p:spPr>
          <a:xfrm>
            <a:off x="6903720" y="5065776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050" b="1" kern="0" spc="15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MITIGACIÓN</a:t>
            </a:r>
            <a:endParaRPr lang="es-ES_tradnl" sz="1050" dirty="0"/>
          </a:p>
        </p:txBody>
      </p:sp>
      <p:sp>
        <p:nvSpPr>
          <p:cNvPr id="30" name="Text 24"/>
          <p:cNvSpPr/>
          <p:nvPr/>
        </p:nvSpPr>
        <p:spPr>
          <a:xfrm>
            <a:off x="6903720" y="5303520"/>
            <a:ext cx="4434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50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Diversificación regional de la cartera y reestructura de crédito ante emergencias declaradas.</a:t>
            </a:r>
            <a:endParaRPr lang="es-ES_tradnl" sz="1250" dirty="0"/>
          </a:p>
        </p:txBody>
      </p:sp>
      <p:sp>
        <p:nvSpPr>
          <p:cNvPr id="31" name="Text 25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  <p:sp>
        <p:nvSpPr>
          <p:cNvPr id="32" name="Text 26"/>
          <p:cNvSpPr/>
          <p:nvPr/>
        </p:nvSpPr>
        <p:spPr>
          <a:xfrm>
            <a:off x="11094415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s-ES_tradnl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" y="562356"/>
            <a:ext cx="192024" cy="2103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932688"/>
            <a:ext cx="10911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Análisis de escenarios </a:t>
            </a:r>
            <a:endParaRPr lang="es-ES_tradnl" sz="30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485097"/>
              </p:ext>
            </p:extLst>
          </p:nvPr>
        </p:nvGraphicFramePr>
        <p:xfrm>
          <a:off x="640080" y="2331720"/>
          <a:ext cx="6949440" cy="2468880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Escenario base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b="1" dirty="0">
                          <a:solidFill>
                            <a:srgbClr val="EABC0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Escenario pesimista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30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TIR del proyecto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solidFill>
                            <a:srgbClr val="0037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solidFill>
                            <a:srgbClr val="C79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300" b="1" dirty="0" err="1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Payback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solidFill>
                            <a:srgbClr val="0037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 años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solidFill>
                            <a:srgbClr val="C79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 años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300" dirty="0">
                          <a:latin typeface="Calibri" charset="0"/>
                          <a:ea typeface="Calibri" charset="0"/>
                          <a:cs typeface="Calibri" charset="0"/>
                        </a:rPr>
                        <a:t>Cartera Bruta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latin typeface="Calibri" charset="0"/>
                          <a:ea typeface="Calibri" charset="0"/>
                          <a:cs typeface="Calibri" charset="0"/>
                        </a:rPr>
                        <a:t>USD 6,8 M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solidFill>
                            <a:srgbClr val="C79A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5.9 M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30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Autosuficiencia &gt;100%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solidFill>
                            <a:srgbClr val="0037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desde 2028</a:t>
                      </a:r>
                      <a:endParaRPr lang="es-ES_tradnl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300" dirty="0">
                          <a:latin typeface="Calibri" charset="0"/>
                          <a:ea typeface="Calibri" charset="0"/>
                          <a:cs typeface="Calibri" charset="0"/>
                        </a:rPr>
                        <a:t>2029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hape 4"/>
          <p:cNvSpPr/>
          <p:nvPr/>
        </p:nvSpPr>
        <p:spPr>
          <a:xfrm>
            <a:off x="7818120" y="2331720"/>
            <a:ext cx="3730752" cy="3063240"/>
          </a:xfrm>
          <a:prstGeom prst="roundRect">
            <a:avLst>
              <a:gd name="adj" fmla="val 2687"/>
            </a:avLst>
          </a:prstGeom>
          <a:solidFill>
            <a:srgbClr val="003766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9" name="Text 5"/>
          <p:cNvSpPr/>
          <p:nvPr/>
        </p:nvSpPr>
        <p:spPr>
          <a:xfrm>
            <a:off x="8046720" y="25146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0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MANDA</a:t>
            </a:r>
            <a:endParaRPr lang="es-ES_tradnl" sz="1200" dirty="0"/>
          </a:p>
        </p:txBody>
      </p:sp>
      <p:sp>
        <p:nvSpPr>
          <p:cNvPr id="10" name="Text 6"/>
          <p:cNvSpPr/>
          <p:nvPr/>
        </p:nvSpPr>
        <p:spPr>
          <a:xfrm>
            <a:off x="8046720" y="2834640"/>
            <a:ext cx="329184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3000"/>
              </a:lnSpc>
              <a:spcAft>
                <a:spcPts val="1000"/>
              </a:spcAft>
              <a:buNone/>
            </a:pPr>
            <a:r>
              <a:rPr lang="es-ES_tradnl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costo de fondeo y el gasto operativo unitario.</a:t>
            </a:r>
            <a:endParaRPr lang="es-ES_tradnl" sz="1300" dirty="0"/>
          </a:p>
          <a:p>
            <a:pPr marL="0" indent="0">
              <a:lnSpc>
                <a:spcPct val="103000"/>
              </a:lnSpc>
              <a:spcAft>
                <a:spcPts val="1000"/>
              </a:spcAft>
              <a:buNone/>
            </a:pPr>
            <a:r>
              <a:rPr lang="es-ES_tradnl" sz="1250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el fondeo se mantiene alto o la eficiencia no mejora, el resultado se retrasa pero el producto sigue siendo viable: la cartera y la tasa cubren costo y riesgo.</a:t>
            </a:r>
            <a:endParaRPr lang="es-ES_tradnl" sz="1300" dirty="0"/>
          </a:p>
          <a:p>
            <a:pPr marL="0" indent="0">
              <a:lnSpc>
                <a:spcPct val="103000"/>
              </a:lnSpc>
              <a:buNone/>
            </a:pPr>
            <a:r>
              <a:rPr lang="es-ES_tradnl" sz="1250" dirty="0">
                <a:solidFill>
                  <a:srgbClr val="CFE3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PAR&gt;30 proyectado (3.3–4.5%) es realista: parte de la calidad de cartera actual (4.4%) y del destino validado, no de un supuesto optimista.</a:t>
            </a:r>
            <a:endParaRPr lang="es-ES_tradnl" sz="1300" dirty="0"/>
          </a:p>
        </p:txBody>
      </p:sp>
      <p:sp>
        <p:nvSpPr>
          <p:cNvPr id="11" name="Text 7"/>
          <p:cNvSpPr/>
          <p:nvPr/>
        </p:nvSpPr>
        <p:spPr>
          <a:xfrm>
            <a:off x="640080" y="5532120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i="1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Aun en el escenario pesimista, la TIR (15.1%) se mantiene en línea con el umbral del 15% y el VAN sigue positivo (+USD 3,221): el proyecto conserva su viabilidad financiera incluso bajo condiciones menos favorables. Lo decimos con transparencia.</a:t>
            </a:r>
            <a:endParaRPr lang="es-ES_tradnl" sz="1200" dirty="0"/>
          </a:p>
        </p:txBody>
      </p:sp>
      <p:sp>
        <p:nvSpPr>
          <p:cNvPr id="12" name="Text 8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  <p:sp>
        <p:nvSpPr>
          <p:cNvPr id="13" name="Text 9"/>
          <p:cNvSpPr/>
          <p:nvPr/>
        </p:nvSpPr>
        <p:spPr>
          <a:xfrm>
            <a:off x="11094415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s-ES_tradnl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75488"/>
            <a:ext cx="384048" cy="384048"/>
          </a:xfrm>
          <a:prstGeom prst="ellipse">
            <a:avLst/>
          </a:prstGeom>
          <a:solidFill>
            <a:srgbClr val="EABC04"/>
          </a:solidFill>
          <a:ln/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" y="562356"/>
            <a:ext cx="192024" cy="2103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2144" y="475488"/>
            <a:ext cx="1027145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1250" b="1" kern="0" spc="20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RESPALDO</a:t>
            </a:r>
            <a:endParaRPr lang="es-ES_tradnl" sz="1250" dirty="0"/>
          </a:p>
        </p:txBody>
      </p:sp>
      <p:sp>
        <p:nvSpPr>
          <p:cNvPr id="5" name="Text 2"/>
          <p:cNvSpPr/>
          <p:nvPr/>
        </p:nvSpPr>
        <p:spPr>
          <a:xfrm>
            <a:off x="640080" y="932688"/>
            <a:ext cx="109115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s-ES_tradnl" sz="3000" b="1" dirty="0">
                <a:solidFill>
                  <a:srgbClr val="0037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Modelo financiero completo · escenario base</a:t>
            </a:r>
            <a:endParaRPr lang="es-ES_tradnl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166420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300" i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Diapositiva de apoyo — disponible para preguntas del tribunal sobre el detalle del modelo.</a:t>
            </a:r>
            <a:endParaRPr lang="es-ES_tradnl" sz="13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69069"/>
              </p:ext>
            </p:extLst>
          </p:nvPr>
        </p:nvGraphicFramePr>
        <p:xfrm>
          <a:off x="640080" y="2240280"/>
          <a:ext cx="10908792" cy="3474720"/>
        </p:xfrm>
        <a:graphic>
          <a:graphicData uri="http://schemas.openxmlformats.org/drawingml/2006/table">
            <a:tbl>
              <a:tblPr/>
              <a:tblGrid>
                <a:gridCol w="2862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93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Indicador (USD)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2026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2027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2028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2029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2030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7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25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Clientes activos (cierre)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2,600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3,300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4,300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5,000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25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Cartera bruta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1.01M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4.08M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6.78M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8.74M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10.63M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25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PAR&gt;30 esperado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25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Ingresos financieros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151,200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763,560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1,629,180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2,328,480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2,906,820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25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Gastos operativos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148,160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388,648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506,676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569,988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629,288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s-ES_tradnl" sz="1250" b="1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Resultado neto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B23B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−148,869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B23B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−93,889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325,260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487,464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s-ES_tradnl" sz="1250" dirty="0">
                          <a:solidFill>
                            <a:srgbClr val="1230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667,375</a:t>
                      </a:r>
                      <a:endParaRPr lang="es-ES_tradnl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6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640080" y="589788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150" i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Fuente: modelo financiero del equipo (Anexo VI). Deuda senior USD 3.0M · 5 años · 14.3% EA fija · sin periodo de gracia.</a:t>
            </a:r>
            <a:endParaRPr lang="es-ES_tradnl" sz="1150" dirty="0"/>
          </a:p>
        </p:txBody>
      </p:sp>
      <p:sp>
        <p:nvSpPr>
          <p:cNvPr id="9" name="Text 5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  <p:sp>
        <p:nvSpPr>
          <p:cNvPr id="10" name="Text 6"/>
          <p:cNvSpPr/>
          <p:nvPr/>
        </p:nvSpPr>
        <p:spPr>
          <a:xfrm>
            <a:off x="11094415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s-ES_tradnl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resentación de crédito sostenible y rentable">
            <a:extLst>
              <a:ext uri="{FF2B5EF4-FFF2-40B4-BE49-F238E27FC236}">
                <a16:creationId xmlns:a16="http://schemas.microsoft.com/office/drawing/2014/main" id="{A1DCC8D6-0AF1-8EAE-B068-548AF5C65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592" b="4814"/>
          <a:stretch>
            <a:fillRect/>
          </a:stretch>
        </p:blipFill>
        <p:spPr>
          <a:xfrm>
            <a:off x="230835" y="590550"/>
            <a:ext cx="11730329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17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amilia feliz en su patio rural">
            <a:extLst>
              <a:ext uri="{FF2B5EF4-FFF2-40B4-BE49-F238E27FC236}">
                <a16:creationId xmlns:a16="http://schemas.microsoft.com/office/drawing/2014/main" id="{0AED1829-0BA6-BB9A-CA0C-FD7702A0D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421" b="11401"/>
          <a:stretch>
            <a:fillRect/>
          </a:stretch>
        </p:blipFill>
        <p:spPr>
          <a:xfrm>
            <a:off x="0" y="0"/>
            <a:ext cx="1221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11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12A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828800"/>
            <a:ext cx="5669280" cy="5669280"/>
          </a:xfrm>
          <a:prstGeom prst="ellipse">
            <a:avLst/>
          </a:prstGeom>
          <a:solidFill>
            <a:srgbClr val="0E76B7">
              <a:alpha val="20000"/>
            </a:srgbClr>
          </a:solidFill>
          <a:ln/>
        </p:spPr>
        <p:txBody>
          <a:bodyPr/>
          <a:lstStyle/>
          <a:p>
            <a:endParaRPr lang="es-ES_tradnl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420624" cy="420624"/>
          </a:xfrm>
          <a:prstGeom prst="ellipse">
            <a:avLst/>
          </a:prstGeom>
          <a:solidFill>
            <a:srgbClr val="EABC04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65836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07008" y="566928"/>
            <a:ext cx="10058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b="1" kern="0" spc="200" dirty="0">
                <a:solidFill>
                  <a:srgbClr val="EABC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 Y RECOMENDACIÓN</a:t>
            </a:r>
            <a:endParaRPr lang="es-ES_tradnl" sz="1250" dirty="0"/>
          </a:p>
        </p:txBody>
      </p:sp>
      <p:sp>
        <p:nvSpPr>
          <p:cNvPr id="7" name="Text 4"/>
          <p:cNvSpPr/>
          <p:nvPr/>
        </p:nvSpPr>
        <p:spPr>
          <a:xfrm>
            <a:off x="640080" y="123444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Recomendamos seguir adelante</a:t>
            </a:r>
            <a:endParaRPr lang="es-ES_tradnl" sz="3800" dirty="0"/>
          </a:p>
        </p:txBody>
      </p:sp>
      <p:sp>
        <p:nvSpPr>
          <p:cNvPr id="8" name="Shape 5"/>
          <p:cNvSpPr/>
          <p:nvPr/>
        </p:nvSpPr>
        <p:spPr>
          <a:xfrm>
            <a:off x="640080" y="2286000"/>
            <a:ext cx="3456432" cy="1965960"/>
          </a:xfrm>
          <a:prstGeom prst="roundRect">
            <a:avLst>
              <a:gd name="adj" fmla="val 4651"/>
            </a:avLst>
          </a:prstGeom>
          <a:solidFill>
            <a:srgbClr val="003766"/>
          </a:solidFill>
          <a:ln w="12700">
            <a:solidFill>
              <a:srgbClr val="0E76B7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9" name="Shape 6"/>
          <p:cNvSpPr/>
          <p:nvPr/>
        </p:nvSpPr>
        <p:spPr>
          <a:xfrm>
            <a:off x="914400" y="2514600"/>
            <a:ext cx="658368" cy="658368"/>
          </a:xfrm>
          <a:prstGeom prst="ellipse">
            <a:avLst/>
          </a:prstGeom>
          <a:solidFill>
            <a:srgbClr val="06304F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2670048"/>
            <a:ext cx="347472" cy="34747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91640" y="2487168"/>
            <a:ext cx="2286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500" b="1" dirty="0">
                <a:solidFill>
                  <a:srgbClr val="EABC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Necesidad + demanda reales</a:t>
            </a:r>
            <a:endParaRPr lang="es-ES_tradnl" sz="1500" dirty="0"/>
          </a:p>
        </p:txBody>
      </p:sp>
      <p:sp>
        <p:nvSpPr>
          <p:cNvPr id="12" name="Text 8"/>
          <p:cNvSpPr/>
          <p:nvPr/>
        </p:nvSpPr>
        <p:spPr>
          <a:xfrm>
            <a:off x="914400" y="331012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dirty="0">
                <a:solidFill>
                  <a:srgbClr val="E4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88% de disposición confirmada en el estudio de mercado. Una carencia documentada que hoy no tiene oferta.</a:t>
            </a:r>
            <a:endParaRPr lang="es-ES_tradnl" sz="1200" dirty="0"/>
          </a:p>
        </p:txBody>
      </p:sp>
      <p:sp>
        <p:nvSpPr>
          <p:cNvPr id="13" name="Shape 9"/>
          <p:cNvSpPr/>
          <p:nvPr/>
        </p:nvSpPr>
        <p:spPr>
          <a:xfrm>
            <a:off x="4343400" y="2286000"/>
            <a:ext cx="3456432" cy="1965960"/>
          </a:xfrm>
          <a:prstGeom prst="roundRect">
            <a:avLst>
              <a:gd name="adj" fmla="val 4651"/>
            </a:avLst>
          </a:prstGeom>
          <a:solidFill>
            <a:srgbClr val="003766"/>
          </a:solidFill>
          <a:ln w="12700">
            <a:solidFill>
              <a:srgbClr val="0E76B7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4" name="Shape 10"/>
          <p:cNvSpPr/>
          <p:nvPr/>
        </p:nvSpPr>
        <p:spPr>
          <a:xfrm>
            <a:off x="4617720" y="2514600"/>
            <a:ext cx="658368" cy="658368"/>
          </a:xfrm>
          <a:prstGeom prst="ellipse">
            <a:avLst/>
          </a:prstGeom>
          <a:solidFill>
            <a:srgbClr val="06304F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168" y="2670048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394960" y="2487168"/>
            <a:ext cx="2286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500" b="1" dirty="0">
                <a:solidFill>
                  <a:srgbClr val="EABC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IMF en posición de ejecutar</a:t>
            </a:r>
            <a:endParaRPr lang="es-ES_tradnl" sz="1500" dirty="0"/>
          </a:p>
        </p:txBody>
      </p:sp>
      <p:sp>
        <p:nvSpPr>
          <p:cNvPr id="17" name="Text 12"/>
          <p:cNvSpPr/>
          <p:nvPr/>
        </p:nvSpPr>
        <p:spPr>
          <a:xfrm>
            <a:off x="4617720" y="331012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dirty="0">
                <a:solidFill>
                  <a:srgbClr val="E4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años en el territorio, 24 sucursales, +300 asesores y productos de vivienda ya operando.</a:t>
            </a:r>
            <a:endParaRPr lang="es-ES_tradnl" sz="1200" dirty="0"/>
          </a:p>
        </p:txBody>
      </p:sp>
      <p:sp>
        <p:nvSpPr>
          <p:cNvPr id="18" name="Shape 13"/>
          <p:cNvSpPr/>
          <p:nvPr/>
        </p:nvSpPr>
        <p:spPr>
          <a:xfrm>
            <a:off x="8046720" y="2286000"/>
            <a:ext cx="3456432" cy="1965960"/>
          </a:xfrm>
          <a:prstGeom prst="roundRect">
            <a:avLst>
              <a:gd name="adj" fmla="val 4651"/>
            </a:avLst>
          </a:prstGeom>
          <a:solidFill>
            <a:srgbClr val="003766"/>
          </a:solidFill>
          <a:ln w="12700">
            <a:solidFill>
              <a:srgbClr val="0E76B7"/>
            </a:solidFill>
            <a:prstDash val="solid"/>
          </a:ln>
        </p:spPr>
        <p:txBody>
          <a:bodyPr/>
          <a:lstStyle/>
          <a:p>
            <a:endParaRPr lang="es-ES_tradnl" dirty="0"/>
          </a:p>
        </p:txBody>
      </p:sp>
      <p:sp>
        <p:nvSpPr>
          <p:cNvPr id="19" name="Shape 14"/>
          <p:cNvSpPr/>
          <p:nvPr/>
        </p:nvSpPr>
        <p:spPr>
          <a:xfrm>
            <a:off x="8321040" y="2514600"/>
            <a:ext cx="658368" cy="658368"/>
          </a:xfrm>
          <a:prstGeom prst="ellipse">
            <a:avLst/>
          </a:prstGeom>
          <a:solidFill>
            <a:srgbClr val="06304F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6488" y="2670048"/>
            <a:ext cx="347472" cy="34747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098280" y="2487168"/>
            <a:ext cx="2286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500" b="1" dirty="0">
                <a:solidFill>
                  <a:srgbClr val="EABC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Viable, sostenible y medible</a:t>
            </a:r>
            <a:endParaRPr lang="es-ES_tradnl" sz="1500" dirty="0"/>
          </a:p>
        </p:txBody>
      </p:sp>
      <p:sp>
        <p:nvSpPr>
          <p:cNvPr id="22" name="Text 16"/>
          <p:cNvSpPr/>
          <p:nvPr/>
        </p:nvSpPr>
        <p:spPr>
          <a:xfrm>
            <a:off x="8321040" y="3310128"/>
            <a:ext cx="2926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s-ES_tradnl" sz="1200" dirty="0">
                <a:solidFill>
                  <a:srgbClr val="E4F0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USD 130,101 · TIR 18.5% · OSS &gt;100% desde 2028 · 15,950 familias hacia 2030.</a:t>
            </a:r>
            <a:endParaRPr lang="es-ES_tradnl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37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 descr="Imagen generada: Escasez de agua en tierras áridas">
            <a:extLst>
              <a:ext uri="{FF2B5EF4-FFF2-40B4-BE49-F238E27FC236}">
                <a16:creationId xmlns:a16="http://schemas.microsoft.com/office/drawing/2014/main" id="{CB1189CE-EFBD-AADB-7B30-65A06C1CB7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950" b="1876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8195" y="4195949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36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itchFamily="34" charset="0"/>
                <a:ea typeface="Cambria" pitchFamily="34" charset="-122"/>
                <a:cs typeface="Cambria" pitchFamily="34" charset="-120"/>
              </a:rPr>
              <a:t>El agua sigue siendo un desafío para miles de familias en el sur de México</a:t>
            </a:r>
            <a:endParaRPr lang="es-ES_tradnl" sz="36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6B568CD4-EF1D-8D32-0E27-D4445B3B2E8E}"/>
              </a:ext>
            </a:extLst>
          </p:cNvPr>
          <p:cNvSpPr/>
          <p:nvPr/>
        </p:nvSpPr>
        <p:spPr>
          <a:xfrm>
            <a:off x="655320" y="2296291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36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itchFamily="34" charset="0"/>
                <a:ea typeface="Cambria" pitchFamily="34" charset="-122"/>
                <a:cs typeface="Cambria" pitchFamily="34" charset="-120"/>
              </a:rPr>
              <a:t>El acceso al agua no debería ser un privilegio, debería ser una realidad para todos los hogares. </a:t>
            </a:r>
            <a:endParaRPr lang="es-ES_tradnl" sz="36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oblemas de agua y saneamiento en Chiapas">
            <a:extLst>
              <a:ext uri="{FF2B5EF4-FFF2-40B4-BE49-F238E27FC236}">
                <a16:creationId xmlns:a16="http://schemas.microsoft.com/office/drawing/2014/main" id="{22D862DC-1046-6425-9524-40B26266D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32" y="202523"/>
            <a:ext cx="11726335" cy="64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6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34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  <p:pic>
        <p:nvPicPr>
          <p:cNvPr id="46" name="Imagen 45" descr="Infografía corporativa de Avanza Sólido">
            <a:extLst>
              <a:ext uri="{FF2B5EF4-FFF2-40B4-BE49-F238E27FC236}">
                <a16:creationId xmlns:a16="http://schemas.microsoft.com/office/drawing/2014/main" id="{F75786D2-35BF-910F-D333-F65FC6418A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01" r="1886" b="23858"/>
          <a:stretch>
            <a:fillRect/>
          </a:stretch>
        </p:blipFill>
        <p:spPr>
          <a:xfrm>
            <a:off x="90355" y="885422"/>
            <a:ext cx="12011289" cy="5267459"/>
          </a:xfrm>
          <a:prstGeom prst="rect">
            <a:avLst/>
          </a:prstGeom>
        </p:spPr>
      </p:pic>
      <p:pic>
        <p:nvPicPr>
          <p:cNvPr id="47" name="Image 0" descr="preencoded.png">
            <a:extLst>
              <a:ext uri="{FF2B5EF4-FFF2-40B4-BE49-F238E27FC236}">
                <a16:creationId xmlns:a16="http://schemas.microsoft.com/office/drawing/2014/main" id="{6F4A725B-349C-654A-2800-B47379D6AC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31" t="38212" r="17233" b="37398"/>
          <a:stretch>
            <a:fillRect/>
          </a:stretch>
        </p:blipFill>
        <p:spPr>
          <a:xfrm>
            <a:off x="4185837" y="0"/>
            <a:ext cx="3245273" cy="103443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26385F2-FAA9-2931-F5FB-49375DCBF4C8}"/>
              </a:ext>
            </a:extLst>
          </p:cNvPr>
          <p:cNvSpPr/>
          <p:nvPr/>
        </p:nvSpPr>
        <p:spPr>
          <a:xfrm>
            <a:off x="1775011" y="2684831"/>
            <a:ext cx="1142999" cy="165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Generación de valor social y financiero">
            <a:extLst>
              <a:ext uri="{FF2B5EF4-FFF2-40B4-BE49-F238E27FC236}">
                <a16:creationId xmlns:a16="http://schemas.microsoft.com/office/drawing/2014/main" id="{5D468758-96CD-E72E-6CD9-9C88A9BA5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31" y="258873"/>
            <a:ext cx="11277555" cy="6340253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9C0C712-43CA-4470-1554-51083BCBF82E}"/>
              </a:ext>
            </a:extLst>
          </p:cNvPr>
          <p:cNvSpPr/>
          <p:nvPr/>
        </p:nvSpPr>
        <p:spPr>
          <a:xfrm>
            <a:off x="380431" y="4281710"/>
            <a:ext cx="5706952" cy="828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4" name="Imagen 3" descr="Asolibot (@asolibot) • Facebook">
            <a:extLst>
              <a:ext uri="{FF2B5EF4-FFF2-40B4-BE49-F238E27FC236}">
                <a16:creationId xmlns:a16="http://schemas.microsoft.com/office/drawing/2014/main" id="{2D179236-D004-BDFF-8BEB-649C0D71D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50" y="4316451"/>
            <a:ext cx="793750" cy="793750"/>
          </a:xfrm>
          <a:prstGeom prst="rect">
            <a:avLst/>
          </a:prstGeom>
        </p:spPr>
      </p:pic>
      <p:pic>
        <p:nvPicPr>
          <p:cNvPr id="5" name="Imagen 4" descr="Qué es el Semáforo de Eliminación de Pobreza?">
            <a:extLst>
              <a:ext uri="{FF2B5EF4-FFF2-40B4-BE49-F238E27FC236}">
                <a16:creationId xmlns:a16="http://schemas.microsoft.com/office/drawing/2014/main" id="{CBC6CEDE-2DE8-8B3B-CB00-A341412D1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671" y="4381548"/>
            <a:ext cx="1714389" cy="663551"/>
          </a:xfrm>
          <a:prstGeom prst="rect">
            <a:avLst/>
          </a:prstGeom>
        </p:spPr>
      </p:pic>
      <p:pic>
        <p:nvPicPr>
          <p:cNvPr id="7" name="Imagen 6" descr="Home - YAPU Solutions">
            <a:extLst>
              <a:ext uri="{FF2B5EF4-FFF2-40B4-BE49-F238E27FC236}">
                <a16:creationId xmlns:a16="http://schemas.microsoft.com/office/drawing/2014/main" id="{2BF2974F-B906-5139-15FF-0105353FC2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4160" b="33464"/>
          <a:stretch>
            <a:fillRect/>
          </a:stretch>
        </p:blipFill>
        <p:spPr>
          <a:xfrm>
            <a:off x="4266631" y="4447970"/>
            <a:ext cx="1639207" cy="5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2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fografía corporativa: estudio de viabilidad">
            <a:extLst>
              <a:ext uri="{FF2B5EF4-FFF2-40B4-BE49-F238E27FC236}">
                <a16:creationId xmlns:a16="http://schemas.microsoft.com/office/drawing/2014/main" id="{D1713B73-B191-A50B-248A-2573DDBC3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72" y="85699"/>
            <a:ext cx="11218019" cy="668660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75960560-A5D9-4E7A-1A2E-611F830FB918}"/>
              </a:ext>
            </a:extLst>
          </p:cNvPr>
          <p:cNvSpPr/>
          <p:nvPr/>
        </p:nvSpPr>
        <p:spPr>
          <a:xfrm>
            <a:off x="5621362" y="5550568"/>
            <a:ext cx="6125530" cy="97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31836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" y="562356"/>
            <a:ext cx="192024" cy="2103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929103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4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microcrédito para que hogares y micronegocios rurales financien mejoras de agua y saneamiento.</a:t>
            </a:r>
            <a:endParaRPr lang="es-ES_tradnl" sz="1400" dirty="0"/>
          </a:p>
        </p:txBody>
      </p:sp>
      <p:sp>
        <p:nvSpPr>
          <p:cNvPr id="7" name="Shape 4"/>
          <p:cNvSpPr/>
          <p:nvPr/>
        </p:nvSpPr>
        <p:spPr>
          <a:xfrm>
            <a:off x="640080" y="1505175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8" name="Shape 5"/>
          <p:cNvSpPr/>
          <p:nvPr/>
        </p:nvSpPr>
        <p:spPr>
          <a:xfrm>
            <a:off x="896112" y="1715487"/>
            <a:ext cx="512064" cy="512064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28" y="1843503"/>
            <a:ext cx="256032" cy="2560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77240" y="2318991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650" b="1" dirty="0">
                <a:solidFill>
                  <a:srgbClr val="003766"/>
                </a:solidFill>
                <a:latin typeface="Calibri" pitchFamily="34" charset="0"/>
                <a:cs typeface="Calibri" pitchFamily="34" charset="-120"/>
              </a:rPr>
              <a:t>USD – 150 a 4,000</a:t>
            </a:r>
            <a:endParaRPr lang="es-ES_tradnl" sz="1650" dirty="0"/>
          </a:p>
        </p:txBody>
      </p:sp>
      <p:sp>
        <p:nvSpPr>
          <p:cNvPr id="11" name="Text 7"/>
          <p:cNvSpPr/>
          <p:nvPr/>
        </p:nvSpPr>
        <p:spPr>
          <a:xfrm>
            <a:off x="777240" y="2794479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ES_tradnl" sz="11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Monto del crédito</a:t>
            </a:r>
            <a:endParaRPr lang="es-ES_tradnl" sz="1150" dirty="0"/>
          </a:p>
        </p:txBody>
      </p:sp>
      <p:sp>
        <p:nvSpPr>
          <p:cNvPr id="12" name="Shape 8"/>
          <p:cNvSpPr/>
          <p:nvPr/>
        </p:nvSpPr>
        <p:spPr>
          <a:xfrm>
            <a:off x="3383280" y="1505175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3" name="Shape 9"/>
          <p:cNvSpPr/>
          <p:nvPr/>
        </p:nvSpPr>
        <p:spPr>
          <a:xfrm>
            <a:off x="3639312" y="1715487"/>
            <a:ext cx="512064" cy="512064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328" y="1843503"/>
            <a:ext cx="256032" cy="2560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520440" y="2318991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650" b="1" dirty="0">
                <a:solidFill>
                  <a:srgbClr val="003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a 36 meses</a:t>
            </a:r>
            <a:endParaRPr lang="es-ES_tradnl" sz="1650" dirty="0"/>
          </a:p>
        </p:txBody>
      </p:sp>
      <p:sp>
        <p:nvSpPr>
          <p:cNvPr id="16" name="Text 11"/>
          <p:cNvSpPr/>
          <p:nvPr/>
        </p:nvSpPr>
        <p:spPr>
          <a:xfrm>
            <a:off x="3520440" y="2794479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ES_tradnl" sz="11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Plazo ajustado al flujo</a:t>
            </a:r>
            <a:endParaRPr lang="es-ES_tradnl" sz="1150" dirty="0"/>
          </a:p>
        </p:txBody>
      </p:sp>
      <p:sp>
        <p:nvSpPr>
          <p:cNvPr id="17" name="Shape 12"/>
          <p:cNvSpPr/>
          <p:nvPr/>
        </p:nvSpPr>
        <p:spPr>
          <a:xfrm>
            <a:off x="6126480" y="1505175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18" name="Shape 13"/>
          <p:cNvSpPr/>
          <p:nvPr/>
        </p:nvSpPr>
        <p:spPr>
          <a:xfrm>
            <a:off x="6382512" y="1715487"/>
            <a:ext cx="512064" cy="512064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0528" y="1843503"/>
            <a:ext cx="256032" cy="25603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263640" y="2318991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650" b="1" dirty="0">
                <a:solidFill>
                  <a:srgbClr val="003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 TEA fija</a:t>
            </a:r>
            <a:endParaRPr lang="es-ES_tradnl" sz="1650" dirty="0"/>
          </a:p>
        </p:txBody>
      </p:sp>
      <p:sp>
        <p:nvSpPr>
          <p:cNvPr id="21" name="Text 15"/>
          <p:cNvSpPr/>
          <p:nvPr/>
        </p:nvSpPr>
        <p:spPr>
          <a:xfrm>
            <a:off x="6263640" y="2794479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ES_tradnl" sz="11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comisiones</a:t>
            </a:r>
            <a:endParaRPr lang="es-ES_tradnl" sz="1150" dirty="0"/>
          </a:p>
        </p:txBody>
      </p:sp>
      <p:sp>
        <p:nvSpPr>
          <p:cNvPr id="22" name="Shape 16"/>
          <p:cNvSpPr/>
          <p:nvPr/>
        </p:nvSpPr>
        <p:spPr>
          <a:xfrm>
            <a:off x="8869680" y="1505175"/>
            <a:ext cx="260604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23" name="Shape 17"/>
          <p:cNvSpPr/>
          <p:nvPr/>
        </p:nvSpPr>
        <p:spPr>
          <a:xfrm>
            <a:off x="9125712" y="1715487"/>
            <a:ext cx="512064" cy="512064"/>
          </a:xfrm>
          <a:prstGeom prst="ellipse">
            <a:avLst/>
          </a:prstGeom>
          <a:solidFill>
            <a:srgbClr val="003766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3728" y="1843503"/>
            <a:ext cx="256032" cy="25603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006840" y="2318991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s-ES_tradnl" sz="1650" b="1" dirty="0">
                <a:solidFill>
                  <a:srgbClr val="0037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Garantía</a:t>
            </a:r>
            <a:endParaRPr lang="es-ES_tradnl" sz="1650" dirty="0"/>
          </a:p>
        </p:txBody>
      </p:sp>
      <p:sp>
        <p:nvSpPr>
          <p:cNvPr id="26" name="Text 19"/>
          <p:cNvSpPr/>
          <p:nvPr/>
        </p:nvSpPr>
        <p:spPr>
          <a:xfrm>
            <a:off x="9006840" y="2794479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s-ES_tradnl" sz="115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Historial + Garantía Liquida</a:t>
            </a:r>
            <a:endParaRPr lang="es-ES_tradnl" sz="1150" dirty="0"/>
          </a:p>
        </p:txBody>
      </p:sp>
      <p:sp>
        <p:nvSpPr>
          <p:cNvPr id="27" name="Shape 20"/>
          <p:cNvSpPr/>
          <p:nvPr/>
        </p:nvSpPr>
        <p:spPr>
          <a:xfrm>
            <a:off x="640080" y="3489423"/>
            <a:ext cx="10908792" cy="658368"/>
          </a:xfrm>
          <a:prstGeom prst="roundRect">
            <a:avLst>
              <a:gd name="adj" fmla="val 12500"/>
            </a:avLst>
          </a:prstGeom>
          <a:solidFill>
            <a:srgbClr val="F5FAFD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28" name="Shape 21"/>
          <p:cNvSpPr/>
          <p:nvPr/>
        </p:nvSpPr>
        <p:spPr>
          <a:xfrm>
            <a:off x="841248" y="3635727"/>
            <a:ext cx="365760" cy="365760"/>
          </a:xfrm>
          <a:prstGeom prst="ellipse">
            <a:avLst/>
          </a:prstGeom>
          <a:solidFill>
            <a:srgbClr val="EAF6FC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544" y="3718023"/>
            <a:ext cx="201168" cy="20116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1371600" y="3489423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00" b="1" kern="0" spc="10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QUIÉN</a:t>
            </a:r>
            <a:endParaRPr lang="es-ES_tradnl" sz="1200" dirty="0"/>
          </a:p>
        </p:txBody>
      </p:sp>
      <p:sp>
        <p:nvSpPr>
          <p:cNvPr id="31" name="Text 23"/>
          <p:cNvSpPr/>
          <p:nvPr/>
        </p:nvSpPr>
        <p:spPr>
          <a:xfrm>
            <a:off x="3154680" y="3489423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Clientes actuales con buen historial</a:t>
            </a:r>
            <a:endParaRPr lang="es-ES_tradnl" sz="1250" dirty="0"/>
          </a:p>
        </p:txBody>
      </p:sp>
      <p:sp>
        <p:nvSpPr>
          <p:cNvPr id="32" name="Shape 24"/>
          <p:cNvSpPr/>
          <p:nvPr/>
        </p:nvSpPr>
        <p:spPr>
          <a:xfrm>
            <a:off x="640080" y="4239231"/>
            <a:ext cx="10908792" cy="658368"/>
          </a:xfrm>
          <a:prstGeom prst="roundRect">
            <a:avLst>
              <a:gd name="adj" fmla="val 12500"/>
            </a:avLst>
          </a:prstGeom>
          <a:solidFill>
            <a:srgbClr val="F5FAFD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33" name="Shape 25"/>
          <p:cNvSpPr/>
          <p:nvPr/>
        </p:nvSpPr>
        <p:spPr>
          <a:xfrm>
            <a:off x="841248" y="4385535"/>
            <a:ext cx="365760" cy="365760"/>
          </a:xfrm>
          <a:prstGeom prst="ellipse">
            <a:avLst/>
          </a:prstGeom>
          <a:solidFill>
            <a:srgbClr val="EAF6FC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544" y="4467831"/>
            <a:ext cx="201168" cy="201168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1371600" y="4239231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00" b="1" kern="0" spc="10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FINANCIA</a:t>
            </a:r>
            <a:endParaRPr lang="es-ES_tradnl" sz="1200" dirty="0"/>
          </a:p>
        </p:txBody>
      </p:sp>
      <p:sp>
        <p:nvSpPr>
          <p:cNvPr id="36" name="Text 27"/>
          <p:cNvSpPr/>
          <p:nvPr/>
        </p:nvSpPr>
        <p:spPr>
          <a:xfrm>
            <a:off x="3154680" y="4239231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Tinacos, cisternas, captación de lluvia, filtros, bombas, tuberías, baños, fosas sépticas y biodigestores</a:t>
            </a:r>
            <a:endParaRPr lang="es-ES_tradnl" sz="1250" dirty="0"/>
          </a:p>
        </p:txBody>
      </p:sp>
      <p:sp>
        <p:nvSpPr>
          <p:cNvPr id="37" name="Shape 28"/>
          <p:cNvSpPr/>
          <p:nvPr/>
        </p:nvSpPr>
        <p:spPr>
          <a:xfrm>
            <a:off x="640080" y="4989039"/>
            <a:ext cx="10908792" cy="658368"/>
          </a:xfrm>
          <a:prstGeom prst="roundRect">
            <a:avLst>
              <a:gd name="adj" fmla="val 12500"/>
            </a:avLst>
          </a:prstGeom>
          <a:solidFill>
            <a:srgbClr val="F5FAFD"/>
          </a:solidFill>
          <a:ln w="12700">
            <a:solidFill>
              <a:srgbClr val="D7E6F0"/>
            </a:solidFill>
            <a:prstDash val="solid"/>
          </a:ln>
          <a:effectLst>
            <a:outerShdw blurRad="114300" dist="38100" dir="5400000" algn="bl" rotWithShape="0">
              <a:srgbClr val="9BB4C6">
                <a:alpha val="28000"/>
              </a:srgbClr>
            </a:outerShdw>
          </a:effectLst>
        </p:spPr>
        <p:txBody>
          <a:bodyPr/>
          <a:lstStyle/>
          <a:p>
            <a:endParaRPr lang="es-ES_tradnl" dirty="0"/>
          </a:p>
        </p:txBody>
      </p:sp>
      <p:sp>
        <p:nvSpPr>
          <p:cNvPr id="38" name="Shape 29"/>
          <p:cNvSpPr/>
          <p:nvPr/>
        </p:nvSpPr>
        <p:spPr>
          <a:xfrm>
            <a:off x="841248" y="5135343"/>
            <a:ext cx="365760" cy="365760"/>
          </a:xfrm>
          <a:prstGeom prst="ellipse">
            <a:avLst/>
          </a:prstGeom>
          <a:solidFill>
            <a:srgbClr val="EAF6FC"/>
          </a:solidFill>
          <a:ln/>
        </p:spPr>
        <p:txBody>
          <a:bodyPr/>
          <a:lstStyle/>
          <a:p>
            <a:endParaRPr lang="es-ES_tradnl" dirty="0"/>
          </a:p>
        </p:txBody>
      </p:sp>
      <p:pic>
        <p:nvPicPr>
          <p:cNvPr id="3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3544" y="5217639"/>
            <a:ext cx="201168" cy="201168"/>
          </a:xfrm>
          <a:prstGeom prst="rect">
            <a:avLst/>
          </a:prstGeom>
        </p:spPr>
      </p:pic>
      <p:sp>
        <p:nvSpPr>
          <p:cNvPr id="40" name="Text 30"/>
          <p:cNvSpPr/>
          <p:nvPr/>
        </p:nvSpPr>
        <p:spPr>
          <a:xfrm>
            <a:off x="1371600" y="4989039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00" b="1" kern="0" spc="100" dirty="0">
                <a:solidFill>
                  <a:srgbClr val="0E76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CANALES</a:t>
            </a:r>
            <a:endParaRPr lang="es-ES_tradnl" sz="1200" dirty="0"/>
          </a:p>
        </p:txBody>
      </p:sp>
      <p:sp>
        <p:nvSpPr>
          <p:cNvPr id="41" name="Text 31"/>
          <p:cNvSpPr/>
          <p:nvPr/>
        </p:nvSpPr>
        <p:spPr>
          <a:xfrm>
            <a:off x="3154680" y="4989039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s-ES_tradnl" sz="1250" dirty="0">
                <a:solidFill>
                  <a:srgbClr val="1230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Asesores y visitas de campo · agencias · WhatsApp/SMS · asistente virtual ASOLIBOT</a:t>
            </a:r>
            <a:endParaRPr lang="es-ES_tradnl" sz="1250" dirty="0"/>
          </a:p>
        </p:txBody>
      </p:sp>
      <p:sp>
        <p:nvSpPr>
          <p:cNvPr id="42" name="Text 32"/>
          <p:cNvSpPr/>
          <p:nvPr/>
        </p:nvSpPr>
        <p:spPr>
          <a:xfrm>
            <a:off x="64008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s-ES_tradnl" sz="900" b="1" dirty="0" err="1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CrediAvanza</a:t>
            </a:r>
            <a:r>
              <a:rPr lang="es-ES_tradnl" sz="900" b="1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Agua y Saneamiento</a:t>
            </a: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Avanza Sólido · Grupo 6</a:t>
            </a:r>
            <a:endParaRPr lang="es-ES_tradnl" sz="900" dirty="0"/>
          </a:p>
        </p:txBody>
      </p:sp>
      <p:sp>
        <p:nvSpPr>
          <p:cNvPr id="43" name="Text 33"/>
          <p:cNvSpPr/>
          <p:nvPr/>
        </p:nvSpPr>
        <p:spPr>
          <a:xfrm>
            <a:off x="11094415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s-ES_tradnl" sz="900" dirty="0">
                <a:solidFill>
                  <a:srgbClr val="5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s-ES_tradnl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0D01E53-D9B0-6443-A79C-6C73DFC8A288}"/>
              </a:ext>
            </a:extLst>
          </p:cNvPr>
          <p:cNvSpPr/>
          <p:nvPr/>
        </p:nvSpPr>
        <p:spPr>
          <a:xfrm>
            <a:off x="10058175" y="5680635"/>
            <a:ext cx="978794" cy="11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908DD10-8A9E-92AF-A8F1-1FAD1ACD27E7}"/>
              </a:ext>
            </a:extLst>
          </p:cNvPr>
          <p:cNvSpPr/>
          <p:nvPr/>
        </p:nvSpPr>
        <p:spPr>
          <a:xfrm>
            <a:off x="7691965" y="5680635"/>
            <a:ext cx="978794" cy="11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B4B098-9E36-64E8-468A-376DCD571B50}"/>
              </a:ext>
            </a:extLst>
          </p:cNvPr>
          <p:cNvSpPr/>
          <p:nvPr/>
        </p:nvSpPr>
        <p:spPr>
          <a:xfrm>
            <a:off x="3721940" y="5685980"/>
            <a:ext cx="978794" cy="11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E23234-6C25-B570-F1B1-BF611FA60817}"/>
              </a:ext>
            </a:extLst>
          </p:cNvPr>
          <p:cNvSpPr/>
          <p:nvPr/>
        </p:nvSpPr>
        <p:spPr>
          <a:xfrm>
            <a:off x="3111942" y="5857249"/>
            <a:ext cx="1171299" cy="11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196E1B8-3DB8-5291-CCAD-4401C5578789}"/>
              </a:ext>
            </a:extLst>
          </p:cNvPr>
          <p:cNvSpPr/>
          <p:nvPr/>
        </p:nvSpPr>
        <p:spPr>
          <a:xfrm>
            <a:off x="5045016" y="5858339"/>
            <a:ext cx="1355784" cy="114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9" name="Imagen 8" descr="Implementación gradual de proyecto estratégico">
            <a:extLst>
              <a:ext uri="{FF2B5EF4-FFF2-40B4-BE49-F238E27FC236}">
                <a16:creationId xmlns:a16="http://schemas.microsoft.com/office/drawing/2014/main" id="{48491D03-39D3-48AE-D5AC-665F21FD4B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506" b="16914"/>
          <a:stretch>
            <a:fillRect/>
          </a:stretch>
        </p:blipFill>
        <p:spPr>
          <a:xfrm>
            <a:off x="95969" y="485775"/>
            <a:ext cx="12000061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13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CD5C79C-8E08-EC2C-9AC7-90C2579BE081}"/>
              </a:ext>
            </a:extLst>
          </p:cNvPr>
          <p:cNvSpPr/>
          <p:nvPr/>
        </p:nvSpPr>
        <p:spPr>
          <a:xfrm>
            <a:off x="3264342" y="5983523"/>
            <a:ext cx="1171299" cy="11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A3B5FFE-07D2-6A89-48B3-78CFBBB44A31}"/>
              </a:ext>
            </a:extLst>
          </p:cNvPr>
          <p:cNvSpPr/>
          <p:nvPr/>
        </p:nvSpPr>
        <p:spPr>
          <a:xfrm>
            <a:off x="9753376" y="1560793"/>
            <a:ext cx="978794" cy="11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5" name="Imagen 4" descr="Resumen financiero y de impacto 2026-2030">
            <a:extLst>
              <a:ext uri="{FF2B5EF4-FFF2-40B4-BE49-F238E27FC236}">
                <a16:creationId xmlns:a16="http://schemas.microsoft.com/office/drawing/2014/main" id="{9FFF33B9-CCB3-33FF-44AF-73C9C3859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264"/>
          <a:stretch>
            <a:fillRect/>
          </a:stretch>
        </p:blipFill>
        <p:spPr>
          <a:xfrm>
            <a:off x="144378" y="367522"/>
            <a:ext cx="11932746" cy="61295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1545</Words>
  <Application>Microsoft Macintosh PowerPoint</Application>
  <PresentationFormat>Panorámica</PresentationFormat>
  <Paragraphs>192</Paragraphs>
  <Slides>18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CrediAvanza Agua y Saneamiento</dc:title>
  <dc:subject>PptxGenJS Presentation</dc:subject>
  <dc:creator>Grupo 6 — Máster en Microfinanzas y Desarrollo Social</dc:creator>
  <cp:lastModifiedBy>Katia Michelle Navarro Miranda</cp:lastModifiedBy>
  <cp:revision>4</cp:revision>
  <dcterms:created xsi:type="dcterms:W3CDTF">2026-07-08T20:54:45Z</dcterms:created>
  <dcterms:modified xsi:type="dcterms:W3CDTF">2026-07-13T13:26:51Z</dcterms:modified>
</cp:coreProperties>
</file>