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8" r:id="rId2"/>
    <p:sldId id="257" r:id="rId3"/>
    <p:sldId id="258" r:id="rId4"/>
    <p:sldId id="27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9" r:id="rId17"/>
    <p:sldId id="280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165" autoAdjust="0"/>
  </p:normalViewPr>
  <p:slideViewPr>
    <p:cSldViewPr snapToGrid="0" snapToObjects="1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rgbClr val="2D6A4F"/>
            </a:solidFill>
            <a:effectLst/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4281D"/>
                    </a:solidFill>
                    <a:latin typeface="Arial"/>
                  </a:defRPr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0.86</c:v>
                </c:pt>
                <c:pt idx="1">
                  <c:v>1.72</c:v>
                </c:pt>
                <c:pt idx="2">
                  <c:v>2.58</c:v>
                </c:pt>
                <c:pt idx="3">
                  <c:v>3.3969999999999998</c:v>
                </c:pt>
                <c:pt idx="4">
                  <c:v>4.2720000000000002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9D-4FA0-9827-A9C3093F78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Pesimista (−30% captación)</c:v>
                </c:pt>
              </c:strCache>
            </c:strRef>
          </c:tx>
          <c:spPr>
            <a:solidFill>
              <a:srgbClr val="B9CFC0"/>
            </a:solidFill>
            <a:effectLst/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4281D"/>
                    </a:solidFill>
                    <a:latin typeface="Arial"/>
                  </a:defRPr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0.60199999999999998</c:v>
                </c:pt>
                <c:pt idx="1">
                  <c:v>1.204</c:v>
                </c:pt>
                <c:pt idx="2">
                  <c:v>1.806</c:v>
                </c:pt>
                <c:pt idx="3">
                  <c:v>2.3780000000000001</c:v>
                </c:pt>
                <c:pt idx="4">
                  <c:v>2.99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9D-4FA0-9827-A9C3093F78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6B7B74"/>
                </a:solidFill>
                <a:latin typeface="Arial"/>
              </a:defRPr>
            </a:pPr>
            <a:endParaRPr lang="es-NI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CE5D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6B7B74"/>
                </a:solidFill>
                <a:latin typeface="Arial"/>
              </a:defRPr>
            </a:pPr>
            <a:endParaRPr lang="es-NI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B7B74"/>
              </a:solidFill>
            </a:defRPr>
          </a:pPr>
          <a:endParaRPr lang="es-NI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Resultado neto</c:v>
                </c:pt>
              </c:strCache>
            </c:strRef>
          </c:tx>
          <c:spPr>
            <a:ln w="38100" cap="flat">
              <a:solidFill>
                <a:srgbClr val="D4A017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D4A017"/>
              </a:solidFill>
              <a:ln w="9525" cap="flat">
                <a:solidFill>
                  <a:srgbClr val="D4A017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14281D"/>
                    </a:solidFill>
                    <a:latin typeface="Arial"/>
                  </a:defRPr>
                </a:pPr>
                <a:endParaRPr lang="es-N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-54.7</c:v>
                </c:pt>
                <c:pt idx="1">
                  <c:v>76.5</c:v>
                </c:pt>
                <c:pt idx="2">
                  <c:v>206.4</c:v>
                </c:pt>
                <c:pt idx="3">
                  <c:v>376.5</c:v>
                </c:pt>
                <c:pt idx="4">
                  <c:v>526.5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0B-4914-A7F3-87BCBFC1B2A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6B7B74"/>
                </a:solidFill>
                <a:latin typeface="Arial"/>
              </a:defRPr>
            </a:pPr>
            <a:endParaRPr lang="es-NI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CE5D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6B7B74"/>
                </a:solidFill>
                <a:latin typeface="Arial"/>
              </a:defRPr>
            </a:pPr>
            <a:endParaRPr lang="es-NI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tribunal preguntará por el valor terminal. Anticiparlo: 98% del VAN, P/B 1x conservador, sin prima de crecimiento. El flujo operativo por sí solo es marginal — eso es esperable en un producto de microfinanzas en fase de escala.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Mensaje: el grupo conoce los límites. La frontera está en el shock simultáneo. La sensibilidad dominante es la captación, no la mora.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Mensaje: el grupo conoce los límites. La frontera está en el shock simultáneo. La sensibilidad dominante es la captación, no la mora.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91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Mensaje: el grupo conoce los límites. La frontera está en el shock simultáneo. La sensibilidad dominante es la captación, no la mora.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79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Ancla: 326,914 productores potenciales; 16 de 26 agencias en el Corredor Seco. El problema no es de demanda, es de evaluabilidad y de riesgo climático no cubierto.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Pregunta esperada del tribunal: ¿cómo pasan de 16,346 a 500 en el año 1? Respuesta: 500 = 3.1% del SAM, ≈31 clientes por agencia en 16 agencias. Es una tasa de captación conservadora.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s-N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cartera bruta crece de USD 0.86 millones en 2025 a USD 4.27 millones en 2029. Es un crecimiento de 5x en cinco años.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s-N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 resultado operativo es negativo en el primer año piloto — USD 55 mil en pérdida — porque la cartera es pequeña y no diluye los costos fijos. Pero en 2026, apenas completamos el primer ciclo completo, ya estamos en positivo: USD 76 mil. Para 2029, la utilidad neta alcanza USD 527 mil.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s-N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paralelo, modelamos un escenario adverso con una captación 30% menor. Incluso ahí, la cartera cierra en USD 3.0 millones y el modelo sigue siendo viable, aunque con márgenes más estrechos. (Memoria de Calculo: </a:t>
            </a:r>
            <a:r>
              <a:rPr lang="es-NI" sz="2800" dirty="0"/>
              <a:t>Clientes Base 2029: 2,484 * 70% = 1,730 * 1720 préstamo promedio= USD 2,990,736 redondeado </a:t>
            </a:r>
            <a:r>
              <a:rPr lang="es-N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USD 3.0 millones)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s-NI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lectura: el producto es resiliente en su estructura. No depende de un escenario de crecimiento ilimitado.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Los números que ven acá salen de la pestaña </a:t>
            </a:r>
            <a:r>
              <a:rPr lang="es-ES" dirty="0" err="1"/>
              <a:t>pricing</a:t>
            </a:r>
            <a:r>
              <a:rPr lang="es-ES" dirty="0"/>
              <a:t>, El costo de fondeo de 6.02% es lo que Hermandad paga por su captación de fondeo. El costo operativo de 9% incluye salarios, oficinas, procesos. La prima de riesgo calibrada es 1.22%. Y el costo tecnológico, 1.00%. Sumados, nos dan una tasa de equilibrio de 17.24%, a la cual le restamos la tasa cobrada de 28%, y obtenemos un margen de sostenibilidad de 10.76 puntos porcentuales. (Memoria de calculo : 28% menos 17.24%)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0"/>
          <p:cNvSpPr/>
          <p:nvPr/>
        </p:nvSpPr>
        <p:spPr>
          <a:xfrm>
            <a:off x="9052560" y="365760"/>
            <a:ext cx="3383280" cy="3383280"/>
          </a:xfrm>
          <a:prstGeom prst="ellipse">
            <a:avLst/>
          </a:prstGeom>
          <a:solidFill>
            <a:srgbClr val="52B788">
              <a:alpha val="28000"/>
            </a:srgbClr>
          </a:solidFill>
          <a:ln/>
        </p:spPr>
      </p:sp>
      <p:sp>
        <p:nvSpPr>
          <p:cNvPr id="201" name="Shape 1"/>
          <p:cNvSpPr/>
          <p:nvPr/>
        </p:nvSpPr>
        <p:spPr>
          <a:xfrm>
            <a:off x="10149840" y="2651760"/>
            <a:ext cx="2926080" cy="2926080"/>
          </a:xfrm>
          <a:prstGeom prst="ellipse">
            <a:avLst/>
          </a:prstGeom>
          <a:solidFill>
            <a:srgbClr val="D4A017">
              <a:alpha val="26000"/>
            </a:srgbClr>
          </a:solidFill>
          <a:ln/>
        </p:spPr>
      </p:sp>
      <p:sp>
        <p:nvSpPr>
          <p:cNvPr id="202" name="Frame"/>
          <p:cNvSpPr/>
          <p:nvPr/>
        </p:nvSpPr>
        <p:spPr>
          <a:xfrm>
            <a:off x="150000" y="186000"/>
            <a:ext cx="11892000" cy="6558000"/>
          </a:xfrm>
          <a:prstGeom prst="rect">
            <a:avLst/>
          </a:prstGeom>
          <a:noFill/>
          <a:ln w="9525">
            <a:solidFill>
              <a:srgbClr val="D4A017">
                <a:alpha val="45000"/>
              </a:srgbClr>
            </a:solidFill>
          </a:ln>
        </p:spPr>
      </p:sp>
      <p:sp>
        <p:nvSpPr>
          <p:cNvPr id="203" name="R"/>
          <p:cNvSpPr/>
          <p:nvPr/>
        </p:nvSpPr>
        <p:spPr>
          <a:xfrm>
            <a:off x="300000" y="300000"/>
            <a:ext cx="260000" cy="1200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04" name="R"/>
          <p:cNvSpPr/>
          <p:nvPr/>
        </p:nvSpPr>
        <p:spPr>
          <a:xfrm>
            <a:off x="300000" y="300000"/>
            <a:ext cx="12000" cy="26000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05" name="R"/>
          <p:cNvSpPr/>
          <p:nvPr/>
        </p:nvSpPr>
        <p:spPr>
          <a:xfrm>
            <a:off x="11632000" y="300000"/>
            <a:ext cx="260000" cy="1200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06" name="R"/>
          <p:cNvSpPr/>
          <p:nvPr/>
        </p:nvSpPr>
        <p:spPr>
          <a:xfrm>
            <a:off x="11880000" y="300000"/>
            <a:ext cx="12000" cy="26000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07" name="R"/>
          <p:cNvSpPr/>
          <p:nvPr/>
        </p:nvSpPr>
        <p:spPr>
          <a:xfrm>
            <a:off x="300000" y="6546000"/>
            <a:ext cx="260000" cy="1200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08" name="R"/>
          <p:cNvSpPr/>
          <p:nvPr/>
        </p:nvSpPr>
        <p:spPr>
          <a:xfrm>
            <a:off x="300000" y="6298000"/>
            <a:ext cx="12000" cy="26000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09" name="R"/>
          <p:cNvSpPr/>
          <p:nvPr/>
        </p:nvSpPr>
        <p:spPr>
          <a:xfrm>
            <a:off x="11632000" y="6546000"/>
            <a:ext cx="260000" cy="1200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10" name="R"/>
          <p:cNvSpPr/>
          <p:nvPr/>
        </p:nvSpPr>
        <p:spPr>
          <a:xfrm>
            <a:off x="11880000" y="6298000"/>
            <a:ext cx="12000" cy="260000"/>
          </a:xfrm>
          <a:prstGeom prst="rect">
            <a:avLst/>
          </a:prstGeom>
          <a:solidFill>
            <a:srgbClr val="D4A017"/>
          </a:solidFill>
          <a:ln/>
        </p:spPr>
      </p:sp>
      <p:pic>
        <p:nvPicPr>
          <p:cNvPr id="211" name="Phot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467" y="4619000"/>
            <a:ext cx="980000" cy="980000"/>
          </a:xfrm>
          <a:prstGeom prst="ellipse">
            <a:avLst/>
          </a:prstGeom>
          <a:ln w="25400">
            <a:solidFill>
              <a:srgbClr val="D4A017"/>
            </a:solidFill>
          </a:ln>
        </p:spPr>
      </p:pic>
      <p:sp>
        <p:nvSpPr>
          <p:cNvPr id="212" name="T"/>
          <p:cNvSpPr/>
          <p:nvPr/>
        </p:nvSpPr>
        <p:spPr>
          <a:xfrm>
            <a:off x="7137371" y="4646971"/>
            <a:ext cx="2000000" cy="9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Jovany Alberto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Melgar Velásquez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 dirty="0">
                <a:ln>
                  <a:noFill/>
                </a:ln>
                <a:solidFill>
                  <a:srgbClr val="9FB5A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Honduras</a:t>
            </a:r>
          </a:p>
        </p:txBody>
      </p:sp>
      <p:pic>
        <p:nvPicPr>
          <p:cNvPr id="213" name="Phot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036" y="4594500"/>
            <a:ext cx="980000" cy="980000"/>
          </a:xfrm>
          <a:prstGeom prst="ellipse">
            <a:avLst/>
          </a:prstGeom>
          <a:ln w="25400">
            <a:solidFill>
              <a:srgbClr val="D4A017"/>
            </a:solidFill>
          </a:ln>
        </p:spPr>
      </p:pic>
      <p:sp>
        <p:nvSpPr>
          <p:cNvPr id="214" name="T"/>
          <p:cNvSpPr/>
          <p:nvPr/>
        </p:nvSpPr>
        <p:spPr>
          <a:xfrm>
            <a:off x="4298882" y="4619000"/>
            <a:ext cx="2000000" cy="9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Carlos Alberto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Pineda Fuentes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 dirty="0">
                <a:ln>
                  <a:noFill/>
                </a:ln>
                <a:solidFill>
                  <a:srgbClr val="9FB5A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Honduras</a:t>
            </a:r>
          </a:p>
        </p:txBody>
      </p:sp>
      <p:pic>
        <p:nvPicPr>
          <p:cNvPr id="215" name="Phot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525" y="4586971"/>
            <a:ext cx="1011888" cy="1011888"/>
          </a:xfrm>
          <a:prstGeom prst="ellipse">
            <a:avLst/>
          </a:prstGeom>
          <a:ln w="25400">
            <a:solidFill>
              <a:srgbClr val="D4A017"/>
            </a:solidFill>
          </a:ln>
        </p:spPr>
      </p:pic>
      <p:sp>
        <p:nvSpPr>
          <p:cNvPr id="216" name="T"/>
          <p:cNvSpPr/>
          <p:nvPr/>
        </p:nvSpPr>
        <p:spPr>
          <a:xfrm>
            <a:off x="10353768" y="4656000"/>
            <a:ext cx="2000000" cy="9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Yerly Verania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Salmerón Samayoa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 dirty="0">
                <a:ln>
                  <a:noFill/>
                </a:ln>
                <a:solidFill>
                  <a:srgbClr val="9FB5A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Nicaragua</a:t>
            </a:r>
          </a:p>
        </p:txBody>
      </p:sp>
      <p:sp>
        <p:nvSpPr>
          <p:cNvPr id="217" name="PhotoPlaceholder"/>
          <p:cNvSpPr/>
          <p:nvPr/>
        </p:nvSpPr>
        <p:spPr>
          <a:xfrm>
            <a:off x="457511" y="4624500"/>
            <a:ext cx="980000" cy="980000"/>
          </a:xfrm>
          <a:prstGeom prst="ellipse">
            <a:avLst/>
          </a:prstGeom>
          <a:noFill/>
          <a:ln w="25400">
            <a:solidFill>
              <a:srgbClr val="D4A017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T"/>
          <p:cNvSpPr/>
          <p:nvPr/>
        </p:nvSpPr>
        <p:spPr>
          <a:xfrm>
            <a:off x="1581138" y="4618859"/>
            <a:ext cx="2000000" cy="9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Ana Margarita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Portillo de Serrano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 dirty="0">
                <a:ln>
                  <a:noFill/>
                </a:ln>
                <a:solidFill>
                  <a:srgbClr val="9FB5A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El Salvador</a:t>
            </a:r>
          </a:p>
        </p:txBody>
      </p:sp>
      <p:pic>
        <p:nvPicPr>
          <p:cNvPr id="220" name="Log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076" y="350194"/>
            <a:ext cx="840000" cy="901000"/>
          </a:xfrm>
          <a:prstGeom prst="rect">
            <a:avLst/>
          </a:prstGeom>
        </p:spPr>
      </p:pic>
      <p:pic>
        <p:nvPicPr>
          <p:cNvPr id="222" name="Log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8440" y="385751"/>
            <a:ext cx="1575760" cy="624000"/>
          </a:xfrm>
          <a:prstGeom prst="rect">
            <a:avLst/>
          </a:prstGeom>
        </p:spPr>
      </p:pic>
      <p:sp>
        <p:nvSpPr>
          <p:cNvPr id="223" name="T"/>
          <p:cNvSpPr/>
          <p:nvPr/>
        </p:nvSpPr>
        <p:spPr>
          <a:xfrm>
            <a:off x="1695660" y="1584489"/>
            <a:ext cx="855000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250" normalizeH="0" baseline="0" noProof="0" dirty="0">
                <a:ln>
                  <a:noFill/>
                </a:ln>
                <a:solidFill>
                  <a:srgbClr val="52B78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TRABAJO FIN DE MÁSTER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250" normalizeH="0" baseline="0" noProof="0" dirty="0">
                <a:ln>
                  <a:noFill/>
                </a:ln>
                <a:solidFill>
                  <a:srgbClr val="52B78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2025-2026</a:t>
            </a:r>
          </a:p>
        </p:txBody>
      </p:sp>
      <p:sp>
        <p:nvSpPr>
          <p:cNvPr id="224" name="T"/>
          <p:cNvSpPr/>
          <p:nvPr/>
        </p:nvSpPr>
        <p:spPr>
          <a:xfrm>
            <a:off x="1090394" y="2115897"/>
            <a:ext cx="10011211" cy="8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Proyecto: </a:t>
            </a:r>
            <a:r>
              <a:rPr kumimoji="0" lang="es-E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AgroRinde</a:t>
            </a: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 Hermandad</a:t>
            </a:r>
          </a:p>
        </p:txBody>
      </p:sp>
      <p:sp>
        <p:nvSpPr>
          <p:cNvPr id="225" name="T"/>
          <p:cNvSpPr/>
          <p:nvPr/>
        </p:nvSpPr>
        <p:spPr>
          <a:xfrm>
            <a:off x="1695660" y="2900386"/>
            <a:ext cx="8550000" cy="4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50" b="0" i="1" u="none" strike="noStrike" kern="1200" cap="none" spc="0" normalizeH="0" baseline="0" noProof="0" dirty="0">
                <a:ln>
                  <a:noFill/>
                </a:ln>
                <a:solidFill>
                  <a:srgbClr val="C9D8C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Crédito agrícola con microseguro paramétrico integrado</a:t>
            </a:r>
          </a:p>
        </p:txBody>
      </p:sp>
      <p:sp>
        <p:nvSpPr>
          <p:cNvPr id="226" name="T"/>
          <p:cNvSpPr/>
          <p:nvPr/>
        </p:nvSpPr>
        <p:spPr>
          <a:xfrm>
            <a:off x="1668440" y="3375760"/>
            <a:ext cx="8550000" cy="2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1" i="0" u="none" strike="noStrike" kern="1200" cap="none" spc="400" normalizeH="0" baseline="0" noProof="0" dirty="0">
                <a:ln>
                  <a:noFill/>
                </a:ln>
                <a:solidFill>
                  <a:srgbClr val="D4A01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EQUIPO 8</a:t>
            </a:r>
          </a:p>
        </p:txBody>
      </p:sp>
      <p:sp>
        <p:nvSpPr>
          <p:cNvPr id="230" name="R"/>
          <p:cNvSpPr/>
          <p:nvPr/>
        </p:nvSpPr>
        <p:spPr>
          <a:xfrm>
            <a:off x="430000" y="5760000"/>
            <a:ext cx="11332000" cy="9000"/>
          </a:xfrm>
          <a:prstGeom prst="rect">
            <a:avLst/>
          </a:prstGeom>
          <a:solidFill>
            <a:srgbClr val="2E4A3B"/>
          </a:solidFill>
          <a:ln/>
        </p:spPr>
      </p:sp>
      <p:sp>
        <p:nvSpPr>
          <p:cNvPr id="231" name="T"/>
          <p:cNvSpPr/>
          <p:nvPr/>
        </p:nvSpPr>
        <p:spPr>
          <a:xfrm>
            <a:off x="430000" y="5900000"/>
            <a:ext cx="6800000" cy="4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Fundación Microfinanciera Hermandad de Honduras, OPDF</a:t>
            </a:r>
          </a:p>
        </p:txBody>
      </p:sp>
      <p:sp>
        <p:nvSpPr>
          <p:cNvPr id="232" name="R"/>
          <p:cNvSpPr/>
          <p:nvPr/>
        </p:nvSpPr>
        <p:spPr>
          <a:xfrm>
            <a:off x="7450000" y="5920000"/>
            <a:ext cx="9000" cy="340000"/>
          </a:xfrm>
          <a:prstGeom prst="rect">
            <a:avLst/>
          </a:prstGeom>
          <a:solidFill>
            <a:srgbClr val="2E4A3B"/>
          </a:solidFill>
          <a:ln/>
        </p:spPr>
      </p:sp>
      <p:sp>
        <p:nvSpPr>
          <p:cNvPr id="233" name="T"/>
          <p:cNvSpPr/>
          <p:nvPr/>
        </p:nvSpPr>
        <p:spPr>
          <a:xfrm>
            <a:off x="7668242" y="5991124"/>
            <a:ext cx="4142000" cy="4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300" dirty="0">
                <a:solidFill>
                  <a:srgbClr val="C9D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Tutores : </a:t>
            </a:r>
            <a:r>
              <a:rPr lang="es-ES" sz="1300" dirty="0" err="1">
                <a:solidFill>
                  <a:srgbClr val="C9D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Msc</a:t>
            </a:r>
            <a:r>
              <a:rPr lang="es-ES" sz="1300" dirty="0">
                <a:solidFill>
                  <a:srgbClr val="C9D8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Manuel Pantoja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0" i="0" u="none" strike="noStrike" kern="1200" cap="none" spc="0" normalizeH="0" baseline="0" noProof="0" dirty="0">
                <a:ln>
                  <a:noFill/>
                </a:ln>
                <a:solidFill>
                  <a:srgbClr val="C9D8C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</a:t>
            </a:r>
            <a:r>
              <a:rPr kumimoji="0" lang="es-E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C9D8C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Msc</a:t>
            </a:r>
            <a:r>
              <a:rPr kumimoji="0" lang="es-ES" sz="1300" b="0" i="0" u="none" strike="noStrike" kern="1200" cap="none" spc="0" normalizeH="0" baseline="0" noProof="0" dirty="0">
                <a:ln>
                  <a:noFill/>
                </a:ln>
                <a:solidFill>
                  <a:srgbClr val="C9D8C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. Mauricio Ortega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300" dirty="0">
              <a:solidFill>
                <a:srgbClr val="C9D8C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0" i="0" u="none" strike="noStrike" kern="1200" cap="none" spc="0" normalizeH="0" baseline="0" noProof="0" dirty="0">
                <a:ln>
                  <a:noFill/>
                </a:ln>
                <a:solidFill>
                  <a:srgbClr val="C9D8C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Fecha : 12/7/2026</a:t>
            </a:r>
          </a:p>
        </p:txBody>
      </p:sp>
      <p:sp>
        <p:nvSpPr>
          <p:cNvPr id="234" name="T"/>
          <p:cNvSpPr/>
          <p:nvPr/>
        </p:nvSpPr>
        <p:spPr>
          <a:xfrm>
            <a:off x="430000" y="6420000"/>
            <a:ext cx="11332000" cy="3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1" u="none" strike="noStrike" kern="1200" cap="none" spc="0" normalizeH="0" baseline="0" noProof="0" dirty="0">
                <a:ln>
                  <a:noFill/>
                </a:ln>
                <a:solidFill>
                  <a:srgbClr val="D4A01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Máster en Microfinanzas y Desarrollo Social · Universidad de Alcalá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D9FB3E5-F020-4479-AA80-41FDC37D8E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000" y="4626806"/>
            <a:ext cx="980000" cy="98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8" name="T">
            <a:extLst>
              <a:ext uri="{FF2B5EF4-FFF2-40B4-BE49-F238E27FC236}">
                <a16:creationId xmlns:a16="http://schemas.microsoft.com/office/drawing/2014/main" id="{9FF6B957-E8A3-4EB3-8FC4-368EEA61B321}"/>
              </a:ext>
            </a:extLst>
          </p:cNvPr>
          <p:cNvSpPr/>
          <p:nvPr/>
        </p:nvSpPr>
        <p:spPr>
          <a:xfrm>
            <a:off x="430001" y="6160000"/>
            <a:ext cx="4142000" cy="4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0" i="0" u="none" strike="noStrike" kern="1200" cap="none" spc="0" normalizeH="0" baseline="0" noProof="0" dirty="0">
                <a:ln>
                  <a:noFill/>
                </a:ln>
                <a:solidFill>
                  <a:srgbClr val="C9D8C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País: Honduras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VIABILIDAD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VAN, TIR y el supuesto que los sostiene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548640" y="1737360"/>
            <a:ext cx="3551834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77240" y="1847088"/>
            <a:ext cx="309463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777240" y="2176272"/>
            <a:ext cx="309463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USD 236,620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777240" y="2788920"/>
            <a:ext cx="30946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 de descuento 12%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319930" y="1737360"/>
            <a:ext cx="3551834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4548530" y="1847088"/>
            <a:ext cx="3056230" cy="2941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4548530" y="2176272"/>
            <a:ext cx="309463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18.67%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4548530" y="2788920"/>
            <a:ext cx="30946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 un capital de </a:t>
            </a:r>
            <a:r>
              <a:rPr lang="en-US" sz="11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trabajo</a:t>
            </a: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12%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8166722" y="1760220"/>
            <a:ext cx="3551834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NI" dirty="0"/>
          </a:p>
          <a:p>
            <a:endParaRPr lang="es-NI" dirty="0"/>
          </a:p>
          <a:p>
            <a:endParaRPr lang="es-NI" dirty="0"/>
          </a:p>
          <a:p>
            <a:endParaRPr lang="es-NI" dirty="0"/>
          </a:p>
          <a:p>
            <a:endParaRPr lang="es-NI" dirty="0"/>
          </a:p>
        </p:txBody>
      </p:sp>
      <p:sp>
        <p:nvSpPr>
          <p:cNvPr id="15" name="Text 12"/>
          <p:cNvSpPr/>
          <p:nvPr/>
        </p:nvSpPr>
        <p:spPr>
          <a:xfrm>
            <a:off x="8319821" y="1847088"/>
            <a:ext cx="309463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8395322" y="2144268"/>
            <a:ext cx="309463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b="1" dirty="0">
                <a:solidFill>
                  <a:srgbClr val="9A6F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</a:t>
            </a:r>
            <a:r>
              <a:rPr lang="en-US" sz="2600" b="1" dirty="0" err="1">
                <a:solidFill>
                  <a:srgbClr val="9A6F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años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8319821" y="2788920"/>
            <a:ext cx="30946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latin typeface="Barlow" pitchFamily="34" charset="0"/>
                <a:ea typeface="Barlow" pitchFamily="34" charset="-122"/>
                <a:cs typeface="Barlow" pitchFamily="34" charset="-120"/>
              </a:rPr>
              <a:t>4 </a:t>
            </a:r>
            <a:r>
              <a:rPr lang="en-US" sz="1100" dirty="0" err="1">
                <a:latin typeface="Barlow" pitchFamily="34" charset="0"/>
                <a:ea typeface="Barlow" pitchFamily="34" charset="-122"/>
                <a:cs typeface="Barlow" pitchFamily="34" charset="-120"/>
              </a:rPr>
              <a:t>años</a:t>
            </a:r>
            <a:r>
              <a:rPr lang="en-US" sz="1100" dirty="0">
                <a:latin typeface="Barlow" pitchFamily="34" charset="0"/>
                <a:ea typeface="Barlow" pitchFamily="34" charset="-122"/>
                <a:cs typeface="Barlow" pitchFamily="34" charset="-120"/>
              </a:rPr>
              <a:t>, 9 meses y 28 días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48640" y="3829901"/>
            <a:ext cx="11094415" cy="1319605"/>
          </a:xfrm>
          <a:prstGeom prst="roundRect">
            <a:avLst>
              <a:gd name="adj" fmla="val 2979"/>
            </a:avLst>
          </a:prstGeom>
          <a:solidFill>
            <a:srgbClr val="FBF1D9"/>
          </a:solidFill>
          <a:ln/>
        </p:spPr>
        <p:txBody>
          <a:bodyPr/>
          <a:lstStyle/>
          <a:p>
            <a:endParaRPr lang="es-NI" dirty="0"/>
          </a:p>
        </p:txBody>
      </p:sp>
      <p:sp>
        <p:nvSpPr>
          <p:cNvPr id="19" name="Shape 16"/>
          <p:cNvSpPr/>
          <p:nvPr/>
        </p:nvSpPr>
        <p:spPr>
          <a:xfrm>
            <a:off x="550433" y="3827302"/>
            <a:ext cx="45719" cy="1316736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20" name="Text 17"/>
          <p:cNvSpPr/>
          <p:nvPr/>
        </p:nvSpPr>
        <p:spPr>
          <a:xfrm>
            <a:off x="914400" y="387961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9A6F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supuesto que más mueve el VAN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914400" y="4374865"/>
            <a:ext cx="1027145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428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98% del VAN proviene del valor terminal al año 5</a:t>
            </a:r>
            <a:r>
              <a:rPr lang="en-US" sz="13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calculado con un múltiplo de salida P/B = 1.0x sobre el patrimonio acumulado del producto (USD 2.34M en 2029). El flujo operativo neto de los cinco años, por sí solo, es marginal.</a:t>
            </a:r>
            <a:endParaRPr lang="en-US" sz="1350" dirty="0"/>
          </a:p>
        </p:txBody>
      </p:sp>
      <p:sp>
        <p:nvSpPr>
          <p:cNvPr id="24" name="Text 20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25" name="Text 21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SOBRE LA IMF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Los KPIs 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consolidados, con y sin proyecto (2029)</a:t>
            </a:r>
            <a:endParaRPr lang="en-US" sz="26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91640"/>
          <a:ext cx="11091672" cy="3438144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3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 consolidado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81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 proyecto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81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 proyecto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81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incremental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8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Cartera bruta (USD M)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428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D6A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+4.3  (+6.5%)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Clientes activos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33,359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428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35,843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D6A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+2,484  (+7.4%)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Resultado neto (USD M)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428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D6A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+0.53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Patrimonio neto (USD M)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428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D6A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+2.34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ROE consolidado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12.57%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428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12.94%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D6A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+37 pbs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PAR&gt;30 consolidado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3.69%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428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6B7B7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 pb  (marginal)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% cartera rural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428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38.1%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D6A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+3.1 pp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548640" y="5257800"/>
            <a:ext cx="11094415" cy="868680"/>
          </a:xfrm>
          <a:prstGeom prst="roundRect">
            <a:avLst>
              <a:gd name="adj" fmla="val 7368"/>
            </a:avLst>
          </a:prstGeom>
          <a:solidFill>
            <a:srgbClr val="E4F0E8"/>
          </a:solidFill>
          <a:ln/>
        </p:spPr>
      </p:sp>
      <p:sp>
        <p:nvSpPr>
          <p:cNvPr id="8" name="Text 4"/>
          <p:cNvSpPr/>
          <p:nvPr/>
        </p:nvSpPr>
        <p:spPr>
          <a:xfrm>
            <a:off x="868680" y="5257800"/>
            <a:ext cx="104543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lectura:  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añade cartera, clientes y rentabilidad sin deteriorar la calidad — el PAR&gt;30 consolidado se mueve 1 punto básico. Es </a:t>
            </a:r>
            <a:r>
              <a:rPr lang="en-US" sz="13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crecimiento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consistente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de magnitude </a:t>
            </a:r>
            <a:r>
              <a:rPr lang="en-US" sz="13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moderada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48640" y="6263640"/>
            <a:ext cx="1109441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hoja ImpactoIMF. Proyección sin producto con CAGR base del 1% anual.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SOCIAL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4281D"/>
                </a:solidFill>
                <a:latin typeface="Georgia" pitchFamily="34" charset="0"/>
              </a:rPr>
              <a:t>¿ 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quién llega y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cambia ?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548640" y="1737360"/>
            <a:ext cx="2622728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40080" y="1874520"/>
            <a:ext cx="24398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3,230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640080" y="2578608"/>
            <a:ext cx="2439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nuevos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atendidos (acumulado)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372536" y="1737360"/>
            <a:ext cx="2622728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463976" y="1874520"/>
            <a:ext cx="24398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60%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3463976" y="2578608"/>
            <a:ext cx="2439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mujeres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(1,490 clientas)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196432" y="1737360"/>
            <a:ext cx="2622728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287872" y="1874520"/>
            <a:ext cx="24398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85%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6287872" y="2578608"/>
            <a:ext cx="2439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zona rural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(2,111 clientes)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9020327" y="1737360"/>
            <a:ext cx="2622728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9111767" y="1874520"/>
            <a:ext cx="24398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40%</a:t>
            </a:r>
            <a:endParaRPr lang="en-US" sz="3000" dirty="0"/>
          </a:p>
        </p:txBody>
      </p:sp>
      <p:sp>
        <p:nvSpPr>
          <p:cNvPr id="17" name="Text 14"/>
          <p:cNvSpPr/>
          <p:nvPr/>
        </p:nvSpPr>
        <p:spPr>
          <a:xfrm>
            <a:off x="9111767" y="2578608"/>
            <a:ext cx="2439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primera bancarización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(sin historial previo)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48640" y="3474720"/>
            <a:ext cx="5760720" cy="1371600"/>
          </a:xfrm>
          <a:prstGeom prst="roundRect">
            <a:avLst>
              <a:gd name="adj" fmla="val 4667"/>
            </a:avLst>
          </a:prstGeom>
          <a:solidFill>
            <a:srgbClr val="E4F0E8"/>
          </a:solidFill>
          <a:ln/>
        </p:spPr>
        <p:txBody>
          <a:bodyPr/>
          <a:lstStyle/>
          <a:p>
            <a:endParaRPr lang="es-NI" dirty="0"/>
          </a:p>
        </p:txBody>
      </p:sp>
      <p:sp>
        <p:nvSpPr>
          <p:cNvPr id="19" name="Text 16"/>
          <p:cNvSpPr/>
          <p:nvPr/>
        </p:nvSpPr>
        <p:spPr>
          <a:xfrm>
            <a:off x="868680" y="361188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52B7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12,420</a:t>
            </a:r>
            <a:endParaRPr lang="en-US" sz="3400" dirty="0"/>
          </a:p>
        </p:txBody>
      </p:sp>
      <p:sp>
        <p:nvSpPr>
          <p:cNvPr id="20" name="Text 17"/>
          <p:cNvSpPr/>
          <p:nvPr/>
        </p:nvSpPr>
        <p:spPr>
          <a:xfrm>
            <a:off x="3154680" y="3566160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Beneficiarios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indirectos al cierre de 2029 (5 miembros por hogar): el impacto trasciende al titular del crédito.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6537960" y="3474720"/>
            <a:ext cx="5105095" cy="1371600"/>
          </a:xfrm>
          <a:prstGeom prst="roundRect">
            <a:avLst>
              <a:gd name="adj" fmla="val 4667"/>
            </a:avLst>
          </a:prstGeom>
          <a:solidFill>
            <a:srgbClr val="E4F0E8"/>
          </a:solidFill>
          <a:ln/>
        </p:spPr>
      </p:sp>
      <p:sp>
        <p:nvSpPr>
          <p:cNvPr id="22" name="Text 19"/>
          <p:cNvSpPr/>
          <p:nvPr/>
        </p:nvSpPr>
        <p:spPr>
          <a:xfrm>
            <a:off x="6812280" y="35661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 cambia en su vida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6812280" y="3913632"/>
            <a:ext cx="4937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del 70% en el costo de transacción del cliente · seguridad alimentaria · resiliencia climática · arraigo local que mitiga la migración forzada.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48640" y="5029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vinculados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548640" y="5349240"/>
            <a:ext cx="2732456" cy="566928"/>
          </a:xfrm>
          <a:prstGeom prst="roundRect">
            <a:avLst>
              <a:gd name="adj" fmla="val 11290"/>
            </a:avLst>
          </a:prstGeom>
          <a:solidFill>
            <a:srgbClr val="FBF1D9"/>
          </a:solidFill>
          <a:ln/>
        </p:spPr>
      </p:sp>
      <p:sp>
        <p:nvSpPr>
          <p:cNvPr id="26" name="Text 23"/>
          <p:cNvSpPr/>
          <p:nvPr/>
        </p:nvSpPr>
        <p:spPr>
          <a:xfrm>
            <a:off x="685800" y="5349240"/>
            <a:ext cx="2458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A6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  </a:t>
            </a:r>
            <a:r>
              <a:rPr lang="en-US" sz="10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 de la pobreza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3335960" y="5349240"/>
            <a:ext cx="2732456" cy="566928"/>
          </a:xfrm>
          <a:prstGeom prst="roundRect">
            <a:avLst>
              <a:gd name="adj" fmla="val 11290"/>
            </a:avLst>
          </a:prstGeom>
          <a:solidFill>
            <a:srgbClr val="FBF1D9"/>
          </a:solidFill>
          <a:ln/>
        </p:spPr>
      </p:sp>
      <p:sp>
        <p:nvSpPr>
          <p:cNvPr id="28" name="Text 25"/>
          <p:cNvSpPr/>
          <p:nvPr/>
        </p:nvSpPr>
        <p:spPr>
          <a:xfrm>
            <a:off x="3473120" y="5349240"/>
            <a:ext cx="2458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A6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5  </a:t>
            </a:r>
            <a:r>
              <a:rPr lang="en-US" sz="10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Igualdad de género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6123280" y="5349240"/>
            <a:ext cx="2732456" cy="566928"/>
          </a:xfrm>
          <a:prstGeom prst="roundRect">
            <a:avLst>
              <a:gd name="adj" fmla="val 11290"/>
            </a:avLst>
          </a:prstGeom>
          <a:solidFill>
            <a:srgbClr val="FBF1D9"/>
          </a:solidFill>
          <a:ln/>
        </p:spPr>
      </p:sp>
      <p:sp>
        <p:nvSpPr>
          <p:cNvPr id="30" name="Text 27"/>
          <p:cNvSpPr/>
          <p:nvPr/>
        </p:nvSpPr>
        <p:spPr>
          <a:xfrm>
            <a:off x="6260440" y="5349240"/>
            <a:ext cx="2458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A6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8  </a:t>
            </a:r>
            <a:r>
              <a:rPr lang="en-US" sz="10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Trabajo decente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8910599" y="5349240"/>
            <a:ext cx="2732456" cy="566928"/>
          </a:xfrm>
          <a:prstGeom prst="roundRect">
            <a:avLst>
              <a:gd name="adj" fmla="val 11290"/>
            </a:avLst>
          </a:prstGeom>
          <a:solidFill>
            <a:srgbClr val="FBF1D9"/>
          </a:solidFill>
          <a:ln/>
        </p:spPr>
      </p:sp>
      <p:sp>
        <p:nvSpPr>
          <p:cNvPr id="32" name="Text 29"/>
          <p:cNvSpPr/>
          <p:nvPr/>
        </p:nvSpPr>
        <p:spPr>
          <a:xfrm>
            <a:off x="9047759" y="5349240"/>
            <a:ext cx="24581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A6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ODS 10  </a:t>
            </a:r>
            <a:r>
              <a:rPr lang="en-US" sz="10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de desigualdades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RIESGOS Y MITIGACIONES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Los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tres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riesgos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que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pueden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impedir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éxito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del Proyecto: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548640" y="1737360"/>
            <a:ext cx="11094415" cy="1280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48640" y="1737360"/>
            <a:ext cx="91440" cy="1280160"/>
          </a:xfrm>
          <a:prstGeom prst="rect">
            <a:avLst/>
          </a:prstGeom>
          <a:solidFill>
            <a:srgbClr val="B3261E"/>
          </a:solidFill>
          <a:ln/>
        </p:spPr>
      </p:sp>
      <p:sp>
        <p:nvSpPr>
          <p:cNvPr id="8" name="Shape 5"/>
          <p:cNvSpPr/>
          <p:nvPr/>
        </p:nvSpPr>
        <p:spPr>
          <a:xfrm>
            <a:off x="822960" y="2148840"/>
            <a:ext cx="457200" cy="457200"/>
          </a:xfrm>
          <a:prstGeom prst="ellipse">
            <a:avLst/>
          </a:prstGeom>
          <a:solidFill>
            <a:srgbClr val="B3261E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2148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463040" y="1847088"/>
            <a:ext cx="6035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Sequía severa en el Corredor Seco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589520" y="184708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/ Alto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1463040" y="2267712"/>
            <a:ext cx="985997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hacemos: </a:t>
            </a: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microseguro paramétrico es obligatorio y se activa por índice climático — paga sin peritaje. Se suman diversificación por región y una reserva de contingencia del 5% de la cartera.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3154680"/>
            <a:ext cx="11094415" cy="1280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48640" y="3154680"/>
            <a:ext cx="91440" cy="1280160"/>
          </a:xfrm>
          <a:prstGeom prst="rect">
            <a:avLst/>
          </a:prstGeom>
          <a:solidFill>
            <a:srgbClr val="BC6C25"/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3566160"/>
            <a:ext cx="457200" cy="457200"/>
          </a:xfrm>
          <a:prstGeom prst="ellipse">
            <a:avLst/>
          </a:prstGeom>
          <a:solidFill>
            <a:srgbClr val="BC6C25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566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463040" y="3264408"/>
            <a:ext cx="6035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Deterioro de cartera: PAR&gt;30 sobre 8%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589520" y="326440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BC6C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/ Alto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1463040" y="3685032"/>
            <a:ext cx="985997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BC6C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hacemos: </a:t>
            </a: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Comité de crédito riguroso y análisis de flujo del productor. Límites de concentración: máx. 25% por </a:t>
            </a:r>
            <a:r>
              <a:rPr lang="en-US" sz="115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Agencia</a:t>
            </a: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30% por cultivo. Si se activa, se frena la colocación y se refuerza </a:t>
            </a:r>
            <a:r>
              <a:rPr lang="en-US" sz="115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provisión</a:t>
            </a: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15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+20%</a:t>
            </a:r>
            <a:r>
              <a:rPr lang="en-US" sz="115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 el mínimo CNBS).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48640" y="4572000"/>
            <a:ext cx="11094415" cy="12801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548640" y="4572000"/>
            <a:ext cx="91440" cy="1280160"/>
          </a:xfrm>
          <a:prstGeom prst="rect">
            <a:avLst/>
          </a:prstGeom>
          <a:solidFill>
            <a:srgbClr val="9A6F0A"/>
          </a:solidFill>
          <a:ln/>
        </p:spPr>
      </p:sp>
      <p:sp>
        <p:nvSpPr>
          <p:cNvPr id="22" name="Shape 19"/>
          <p:cNvSpPr/>
          <p:nvPr/>
        </p:nvSpPr>
        <p:spPr>
          <a:xfrm>
            <a:off x="822960" y="4983480"/>
            <a:ext cx="457200" cy="457200"/>
          </a:xfrm>
          <a:prstGeom prst="ellipse">
            <a:avLst/>
          </a:prstGeom>
          <a:solidFill>
            <a:srgbClr val="9A6F0A"/>
          </a:solidFill>
          <a:ln/>
        </p:spPr>
      </p:sp>
      <p:sp>
        <p:nvSpPr>
          <p:cNvPr id="23" name="Text 20"/>
          <p:cNvSpPr/>
          <p:nvPr/>
        </p:nvSpPr>
        <p:spPr>
          <a:xfrm>
            <a:off x="822960" y="4983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1463040" y="4681728"/>
            <a:ext cx="6035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Escala insuficiente: ROE diluido y VAN dependiente del valor terminal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7589520" y="468172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9A6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/ Medio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1463040" y="5102352"/>
            <a:ext cx="985997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9A6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hacemos: </a:t>
            </a: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retorno descansa en el patrimonio acumulado al año 5. Mitigación: revisión a fase A2 para ampliar la línea si el PAR&gt;30 se mantiene bajo 6%, mejorando la absorción de costos fijos y elevando el ROE.</a:t>
            </a:r>
            <a:endParaRPr lang="en-US" sz="1150" dirty="0"/>
          </a:p>
        </p:txBody>
      </p:sp>
      <p:sp>
        <p:nvSpPr>
          <p:cNvPr id="27" name="Text 24"/>
          <p:cNvSpPr/>
          <p:nvPr/>
        </p:nvSpPr>
        <p:spPr>
          <a:xfrm>
            <a:off x="548640" y="594360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Covenants del producto en 2029: PAR&gt;30 &lt; 6% ✓ · Solvencia &gt; 15% ✓ · ROA &gt; 1.5% ✓ · DSCR 1.17x sobre mínimo de 1.0x ✓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IMPLANTACIÓN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Inversión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total </a:t>
            </a:r>
            <a:r>
              <a:rPr lang="en-US" sz="26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de </a:t>
            </a:r>
            <a:r>
              <a:rPr lang="en-US" sz="2600" b="1" dirty="0" err="1">
                <a:latin typeface="Georgia" pitchFamily="34" charset="0"/>
                <a:ea typeface="Georgia" pitchFamily="34" charset="-122"/>
                <a:cs typeface="Georgia" pitchFamily="34" charset="-120"/>
              </a:rPr>
              <a:t>implantación</a:t>
            </a:r>
            <a:r>
              <a:rPr lang="en-US" sz="26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· USD 192,453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914400" y="3310128"/>
            <a:ext cx="10362895" cy="54864"/>
          </a:xfrm>
          <a:prstGeom prst="rect">
            <a:avLst/>
          </a:prstGeom>
          <a:solidFill>
            <a:srgbClr val="DCE5DF"/>
          </a:solidFill>
          <a:ln/>
        </p:spPr>
      </p:sp>
      <p:sp>
        <p:nvSpPr>
          <p:cNvPr id="7" name="Shape 4"/>
          <p:cNvSpPr/>
          <p:nvPr/>
        </p:nvSpPr>
        <p:spPr>
          <a:xfrm>
            <a:off x="1804386" y="3191256"/>
            <a:ext cx="292608" cy="292608"/>
          </a:xfrm>
          <a:prstGeom prst="ellipse">
            <a:avLst/>
          </a:prstGeom>
          <a:solidFill>
            <a:srgbClr val="2D6A4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24128" y="1783080"/>
            <a:ext cx="1853123" cy="1298448"/>
          </a:xfrm>
          <a:prstGeom prst="roundRect">
            <a:avLst>
              <a:gd name="adj" fmla="val 4930"/>
            </a:avLst>
          </a:prstGeom>
          <a:solidFill>
            <a:srgbClr val="F2F6F3"/>
          </a:solidFill>
          <a:ln/>
        </p:spPr>
      </p:sp>
      <p:sp>
        <p:nvSpPr>
          <p:cNvPr id="9" name="Text 6"/>
          <p:cNvSpPr/>
          <p:nvPr/>
        </p:nvSpPr>
        <p:spPr>
          <a:xfrm>
            <a:off x="1170432" y="1856232"/>
            <a:ext cx="1615379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Fase 0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170432" y="2148840"/>
            <a:ext cx="161537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 1 · 2025 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1170432" y="2404872"/>
            <a:ext cx="16153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Preparación</a:t>
            </a: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Habilitante</a:t>
            </a: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05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Alianza</a:t>
            </a: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Seguro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1170432" y="2816352"/>
            <a:ext cx="161537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32,075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3876965" y="3191256"/>
            <a:ext cx="292608" cy="292608"/>
          </a:xfrm>
          <a:prstGeom prst="ellipse">
            <a:avLst/>
          </a:prstGeom>
          <a:solidFill>
            <a:srgbClr val="2D6A4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096707" y="3749040"/>
            <a:ext cx="1853123" cy="1298448"/>
          </a:xfrm>
          <a:prstGeom prst="roundRect">
            <a:avLst>
              <a:gd name="adj" fmla="val 4930"/>
            </a:avLst>
          </a:prstGeom>
          <a:solidFill>
            <a:srgbClr val="F2F6F3"/>
          </a:solidFill>
          <a:ln/>
        </p:spPr>
      </p:sp>
      <p:sp>
        <p:nvSpPr>
          <p:cNvPr id="15" name="Text 12"/>
          <p:cNvSpPr/>
          <p:nvPr/>
        </p:nvSpPr>
        <p:spPr>
          <a:xfrm>
            <a:off x="3243011" y="3822192"/>
            <a:ext cx="1615379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Fase 1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243011" y="4114800"/>
            <a:ext cx="161537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 err="1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</a:t>
            </a:r>
            <a:r>
              <a:rPr lang="en-US" sz="950" b="1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2 2026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3243011" y="4370832"/>
            <a:ext cx="16153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e integración tecnológica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3243011" y="4782312"/>
            <a:ext cx="161537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36,981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5949544" y="3191256"/>
            <a:ext cx="292608" cy="292608"/>
          </a:xfrm>
          <a:prstGeom prst="ellipse">
            <a:avLst/>
          </a:prstGeom>
          <a:solidFill>
            <a:srgbClr val="D4A01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169286" y="1783080"/>
            <a:ext cx="1853123" cy="1298448"/>
          </a:xfrm>
          <a:prstGeom prst="roundRect">
            <a:avLst>
              <a:gd name="adj" fmla="val 4930"/>
            </a:avLst>
          </a:prstGeom>
          <a:solidFill>
            <a:srgbClr val="FBF1D9"/>
          </a:solidFill>
          <a:ln/>
        </p:spPr>
      </p:sp>
      <p:sp>
        <p:nvSpPr>
          <p:cNvPr id="21" name="Text 18"/>
          <p:cNvSpPr/>
          <p:nvPr/>
        </p:nvSpPr>
        <p:spPr>
          <a:xfrm>
            <a:off x="5315590" y="1856232"/>
            <a:ext cx="1615379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Fase 2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5315590" y="2148840"/>
            <a:ext cx="161537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 err="1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</a:t>
            </a:r>
            <a:r>
              <a:rPr lang="en-US" sz="950" b="1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3 - 2027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5315590" y="2404872"/>
            <a:ext cx="16153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Piloto controlado en campo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315590" y="2816352"/>
            <a:ext cx="161537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39,623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8022123" y="3191256"/>
            <a:ext cx="292608" cy="292608"/>
          </a:xfrm>
          <a:prstGeom prst="ellipse">
            <a:avLst/>
          </a:prstGeom>
          <a:solidFill>
            <a:srgbClr val="52B78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241865" y="3749040"/>
            <a:ext cx="1853123" cy="1298448"/>
          </a:xfrm>
          <a:prstGeom prst="roundRect">
            <a:avLst>
              <a:gd name="adj" fmla="val 4930"/>
            </a:avLst>
          </a:prstGeom>
          <a:solidFill>
            <a:srgbClr val="F2F6F3"/>
          </a:solidFill>
          <a:ln/>
        </p:spPr>
      </p:sp>
      <p:sp>
        <p:nvSpPr>
          <p:cNvPr id="27" name="Text 24"/>
          <p:cNvSpPr/>
          <p:nvPr/>
        </p:nvSpPr>
        <p:spPr>
          <a:xfrm>
            <a:off x="7388169" y="3822192"/>
            <a:ext cx="1615379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2B7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Fase 3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7388169" y="4114800"/>
            <a:ext cx="161537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 err="1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</a:t>
            </a:r>
            <a:r>
              <a:rPr lang="en-US" sz="950" b="1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4-2028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7388169" y="4370832"/>
            <a:ext cx="16153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Despliegue nacional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7388169" y="4782312"/>
            <a:ext cx="161537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52B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41,509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10094702" y="3191256"/>
            <a:ext cx="292608" cy="292608"/>
          </a:xfrm>
          <a:prstGeom prst="ellipse">
            <a:avLst/>
          </a:prstGeom>
          <a:solidFill>
            <a:srgbClr val="52B78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9314444" y="1783080"/>
            <a:ext cx="1853123" cy="1298448"/>
          </a:xfrm>
          <a:prstGeom prst="roundRect">
            <a:avLst>
              <a:gd name="adj" fmla="val 4930"/>
            </a:avLst>
          </a:prstGeom>
          <a:solidFill>
            <a:srgbClr val="F2F6F3"/>
          </a:solidFill>
          <a:ln/>
        </p:spPr>
      </p:sp>
      <p:sp>
        <p:nvSpPr>
          <p:cNvPr id="33" name="Text 30"/>
          <p:cNvSpPr/>
          <p:nvPr/>
        </p:nvSpPr>
        <p:spPr>
          <a:xfrm>
            <a:off x="9460748" y="1856232"/>
            <a:ext cx="1615379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2B7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Fase 4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9460748" y="2148840"/>
            <a:ext cx="161537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 err="1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</a:t>
            </a:r>
            <a:r>
              <a:rPr lang="en-US" sz="950" b="1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5-2029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9460748" y="2404872"/>
            <a:ext cx="16153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Consolidación y escalamiento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9460748" y="2816352"/>
            <a:ext cx="161537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52B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42,264</a:t>
            </a:r>
            <a:endParaRPr lang="en-US" sz="1000" dirty="0"/>
          </a:p>
        </p:txBody>
      </p:sp>
      <p:sp>
        <p:nvSpPr>
          <p:cNvPr id="37" name="Shape 34"/>
          <p:cNvSpPr/>
          <p:nvPr/>
        </p:nvSpPr>
        <p:spPr>
          <a:xfrm>
            <a:off x="548640" y="5394960"/>
            <a:ext cx="11094415" cy="731520"/>
          </a:xfrm>
          <a:prstGeom prst="roundRect">
            <a:avLst>
              <a:gd name="adj" fmla="val 8750"/>
            </a:avLst>
          </a:prstGeom>
          <a:solidFill>
            <a:srgbClr val="14281D"/>
          </a:solidFill>
          <a:ln/>
        </p:spPr>
      </p:sp>
      <p:sp>
        <p:nvSpPr>
          <p:cNvPr id="38" name="Text 35"/>
          <p:cNvSpPr/>
          <p:nvPr/>
        </p:nvSpPr>
        <p:spPr>
          <a:xfrm>
            <a:off x="914400" y="5394960"/>
            <a:ext cx="103628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52B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Hito crítico del Año 1: 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cerrar la alianza con la aseguradora y la revisión regulatoria ante la CNBS. Sin eso, el producto no existe: el seguro está vinculado al crédito desde el diseño.</a:t>
            </a:r>
            <a:endParaRPr lang="en-US" sz="1250" dirty="0"/>
          </a:p>
        </p:txBody>
      </p:sp>
      <p:sp>
        <p:nvSpPr>
          <p:cNvPr id="39" name="Text 36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DE ESCENARIOS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4281D"/>
                </a:solidFill>
                <a:latin typeface="Georgia" pitchFamily="34" charset="0"/>
              </a:rPr>
              <a:t>¿ 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Hasta dónde aguanta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modelo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financiero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del Proyecto?</a:t>
            </a:r>
            <a:endParaRPr lang="en-US" sz="26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91640"/>
          <a:ext cx="11091672" cy="2514600"/>
        </p:xfrm>
        <a:graphic>
          <a:graphicData uri="http://schemas.openxmlformats.org/drawingml/2006/table">
            <a:tbl>
              <a:tblPr/>
              <a:tblGrid>
                <a:gridCol w="4754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4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Escenario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81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VAN (USD)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81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81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Lectura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8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Optimista — captación +30%, PAR&gt;30 3%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B7A4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+498,593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6B7B7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Techo del modelo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B7A4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+236,620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B7A4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18.67%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7A4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Adverso simultáneo — captación −30% y PAR&gt;30 7%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BC6C2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−25,352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BC6C2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Frontera de viabilidad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Pesimista del modelo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B326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−163,535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B326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−4.35%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B326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viable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3855722" y="4355592"/>
            <a:ext cx="5577840" cy="1783080"/>
          </a:xfrm>
          <a:prstGeom prst="roundRect">
            <a:avLst>
              <a:gd name="adj" fmla="val 3590"/>
            </a:avLst>
          </a:prstGeom>
          <a:solidFill>
            <a:srgbClr val="E4F0E8"/>
          </a:solidFill>
          <a:ln/>
        </p:spPr>
      </p:sp>
      <p:sp>
        <p:nvSpPr>
          <p:cNvPr id="8" name="Text 4"/>
          <p:cNvSpPr/>
          <p:nvPr/>
        </p:nvSpPr>
        <p:spPr>
          <a:xfrm>
            <a:off x="4008122" y="43891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Dónde está el límite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008122" y="4788408"/>
            <a:ext cx="5029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VAN permanece positivo en prácticamente todas las combinaciones de captación (±30%) y mora (3%–7%). Solo se vuelve negativo cuando ambos  ocurren a la vez: −30% de clientes y PAR&gt;30 del 7%.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CONCLUSIONES Y RECOMENDACIONES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5F7CC38F-C85F-48BB-8CC6-AC9A95922A7D}"/>
              </a:ext>
            </a:extLst>
          </p:cNvPr>
          <p:cNvSpPr/>
          <p:nvPr/>
        </p:nvSpPr>
        <p:spPr>
          <a:xfrm>
            <a:off x="548640" y="2423160"/>
            <a:ext cx="11094415" cy="1078992"/>
          </a:xfrm>
          <a:prstGeom prst="roundRect">
            <a:avLst>
              <a:gd name="adj" fmla="val 5932"/>
            </a:avLst>
          </a:prstGeom>
          <a:solidFill>
            <a:srgbClr val="1F4A34"/>
          </a:solidFill>
          <a:ln/>
        </p:spPr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10015658-0973-40FB-81BC-46FCA8D2C2DF}"/>
              </a:ext>
            </a:extLst>
          </p:cNvPr>
          <p:cNvSpPr/>
          <p:nvPr/>
        </p:nvSpPr>
        <p:spPr>
          <a:xfrm>
            <a:off x="3429000" y="2478024"/>
            <a:ext cx="7894015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VAN de USD 236,620 y TIR del 18.67% sobre un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de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trabajo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del 12%. El producto alcanza autosuficiencia operativa en 2026 y aporta +37 pbs de ROE a la institución sin deteriorar la calidad de cartera.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DDFC893C-1630-48ED-A7DD-3AF1B102E39B}"/>
              </a:ext>
            </a:extLst>
          </p:cNvPr>
          <p:cNvSpPr/>
          <p:nvPr/>
        </p:nvSpPr>
        <p:spPr>
          <a:xfrm>
            <a:off x="731520" y="2444496"/>
            <a:ext cx="24688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2B78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Por qué sí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17A3D4F8-EC35-476A-9DD4-B3FEC8ECA246}"/>
              </a:ext>
            </a:extLst>
          </p:cNvPr>
          <p:cNvSpPr/>
          <p:nvPr/>
        </p:nvSpPr>
        <p:spPr>
          <a:xfrm>
            <a:off x="548640" y="3630168"/>
            <a:ext cx="11094415" cy="1078992"/>
          </a:xfrm>
          <a:prstGeom prst="roundRect">
            <a:avLst>
              <a:gd name="adj" fmla="val 5932"/>
            </a:avLst>
          </a:prstGeom>
          <a:solidFill>
            <a:srgbClr val="1F4A34"/>
          </a:solidFill>
          <a:ln/>
        </p:spPr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BE5DC952-B257-4D9B-B482-1A0EDAAE5759}"/>
              </a:ext>
            </a:extLst>
          </p:cNvPr>
          <p:cNvSpPr/>
          <p:nvPr/>
        </p:nvSpPr>
        <p:spPr>
          <a:xfrm>
            <a:off x="3429000" y="3685032"/>
            <a:ext cx="7894015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Cerrar la alianza con la aseguradora antes de colocar el primer crédito · sostener la meta de captación (es la variable crítica) · mantener PAR&gt;30 bajo 6% para habilitar la ampliación de línea en fase A2.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854FB9FA-7E18-4445-9E36-9BCD218F2600}"/>
              </a:ext>
            </a:extLst>
          </p:cNvPr>
          <p:cNvSpPr/>
          <p:nvPr/>
        </p:nvSpPr>
        <p:spPr>
          <a:xfrm>
            <a:off x="731520" y="3630168"/>
            <a:ext cx="24688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52B78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En qué condiciones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3">
            <a:extLst>
              <a:ext uri="{FF2B5EF4-FFF2-40B4-BE49-F238E27FC236}">
                <a16:creationId xmlns:a16="http://schemas.microsoft.com/office/drawing/2014/main" id="{317887BE-A766-4CEF-9CBF-BC7F84B23600}"/>
              </a:ext>
            </a:extLst>
          </p:cNvPr>
          <p:cNvSpPr/>
          <p:nvPr/>
        </p:nvSpPr>
        <p:spPr>
          <a:xfrm>
            <a:off x="548640" y="4837176"/>
            <a:ext cx="11094415" cy="1078992"/>
          </a:xfrm>
          <a:prstGeom prst="roundRect">
            <a:avLst>
              <a:gd name="adj" fmla="val 5932"/>
            </a:avLst>
          </a:prstGeom>
          <a:solidFill>
            <a:srgbClr val="1F4A34"/>
          </a:solidFill>
          <a:ln/>
        </p:spPr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DCE695DB-AE5D-4FCD-B164-082149C8A62A}"/>
              </a:ext>
            </a:extLst>
          </p:cNvPr>
          <p:cNvSpPr/>
          <p:nvPr/>
        </p:nvSpPr>
        <p:spPr>
          <a:xfrm>
            <a:off x="731520" y="4837176"/>
            <a:ext cx="24688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D4A017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Con qué confianza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9D6CD0E9-E6AE-4E62-92AC-B8B207055A89}"/>
              </a:ext>
            </a:extLst>
          </p:cNvPr>
          <p:cNvSpPr/>
          <p:nvPr/>
        </p:nvSpPr>
        <p:spPr>
          <a:xfrm>
            <a:off x="3429000" y="4892040"/>
            <a:ext cx="7894015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Alta en el escenario base y en la sensibilidad univariante. El proyecto solo deja de ser viable ante un shock simultáneo de captación (−30%) y mora (7%). El retorno descansa en el valor terminal a P/B 1.0x, un supuesto conservador y sin prima de crecimiento.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57FC2162-8DE3-43D0-B523-B0787785F7E8}"/>
              </a:ext>
            </a:extLst>
          </p:cNvPr>
          <p:cNvSpPr/>
          <p:nvPr/>
        </p:nvSpPr>
        <p:spPr>
          <a:xfrm>
            <a:off x="548640" y="6035040"/>
            <a:ext cx="1109441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1" u="none" strike="noStrike" kern="1200" cap="none" spc="0" normalizeH="0" baseline="0" noProof="0" dirty="0">
                <a:ln>
                  <a:noFill/>
                </a:ln>
                <a:solidFill>
                  <a:srgbClr val="D4A017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El productor del Corredor Seco no necesita un crédito más barato. Necesita uno que sobreviva a la sequía.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4">
            <a:extLst>
              <a:ext uri="{FF2B5EF4-FFF2-40B4-BE49-F238E27FC236}">
                <a16:creationId xmlns:a16="http://schemas.microsoft.com/office/drawing/2014/main" id="{946C9E12-C956-4833-BB5A-28A85A1E3B90}"/>
              </a:ext>
            </a:extLst>
          </p:cNvPr>
          <p:cNvSpPr/>
          <p:nvPr/>
        </p:nvSpPr>
        <p:spPr>
          <a:xfrm>
            <a:off x="548640" y="17373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Es financieramente viable y socialmente necesario — y HDH es la institución que puede ejecutarlo.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3">
            <a:extLst>
              <a:ext uri="{FF2B5EF4-FFF2-40B4-BE49-F238E27FC236}">
                <a16:creationId xmlns:a16="http://schemas.microsoft.com/office/drawing/2014/main" id="{309D72AC-0D52-48D6-B6BA-9F959322F2EA}"/>
              </a:ext>
            </a:extLst>
          </p:cNvPr>
          <p:cNvSpPr/>
          <p:nvPr/>
        </p:nvSpPr>
        <p:spPr>
          <a:xfrm>
            <a:off x="548640" y="96012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AgroRinde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 debe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lanzarse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374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 err="1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DCE695DB-AE5D-4FCD-B164-082149C8A62A}"/>
              </a:ext>
            </a:extLst>
          </p:cNvPr>
          <p:cNvSpPr/>
          <p:nvPr/>
        </p:nvSpPr>
        <p:spPr>
          <a:xfrm>
            <a:off x="731520" y="4837176"/>
            <a:ext cx="24688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Logo">
            <a:extLst>
              <a:ext uri="{FF2B5EF4-FFF2-40B4-BE49-F238E27FC236}">
                <a16:creationId xmlns:a16="http://schemas.microsoft.com/office/drawing/2014/main" id="{DEBC3993-5DB7-4FB5-A50F-DF44756AC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76" y="350194"/>
            <a:ext cx="945806" cy="1014490"/>
          </a:xfrm>
          <a:prstGeom prst="rect">
            <a:avLst/>
          </a:prstGeom>
        </p:spPr>
      </p:pic>
      <p:pic>
        <p:nvPicPr>
          <p:cNvPr id="24" name="Logo">
            <a:extLst>
              <a:ext uri="{FF2B5EF4-FFF2-40B4-BE49-F238E27FC236}">
                <a16:creationId xmlns:a16="http://schemas.microsoft.com/office/drawing/2014/main" id="{DC9A5928-8944-4517-99F3-3FF9E5F30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0117" y="385751"/>
            <a:ext cx="1768407" cy="663120"/>
          </a:xfrm>
          <a:prstGeom prst="rect">
            <a:avLst/>
          </a:prstGeom>
        </p:spPr>
      </p:pic>
      <p:sp>
        <p:nvSpPr>
          <p:cNvPr id="29" name="Text 16">
            <a:extLst>
              <a:ext uri="{FF2B5EF4-FFF2-40B4-BE49-F238E27FC236}">
                <a16:creationId xmlns:a16="http://schemas.microsoft.com/office/drawing/2014/main" id="{58B9BEAA-8089-4F32-80D4-7B4E6DDD49F1}"/>
              </a:ext>
            </a:extLst>
          </p:cNvPr>
          <p:cNvSpPr/>
          <p:nvPr/>
        </p:nvSpPr>
        <p:spPr>
          <a:xfrm>
            <a:off x="3429000" y="2834640"/>
            <a:ext cx="70023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2B788"/>
                </a:solidFill>
                <a:latin typeface="Georgia" pitchFamily="34" charset="0"/>
              </a:rPr>
              <a:t>Gracias por </a:t>
            </a:r>
            <a:r>
              <a:rPr lang="en-US" sz="3000" b="1" dirty="0" err="1">
                <a:solidFill>
                  <a:srgbClr val="52B788"/>
                </a:solidFill>
                <a:latin typeface="Georgia" pitchFamily="34" charset="0"/>
              </a:rPr>
              <a:t>su</a:t>
            </a:r>
            <a:r>
              <a:rPr lang="en-US" sz="3000" b="1" dirty="0">
                <a:solidFill>
                  <a:srgbClr val="52B788"/>
                </a:solidFill>
                <a:latin typeface="Georgia" pitchFamily="34" charset="0"/>
              </a:rPr>
              <a:t> </a:t>
            </a:r>
            <a:r>
              <a:rPr lang="en-US" sz="3000" b="1" dirty="0" err="1">
                <a:solidFill>
                  <a:srgbClr val="52B788"/>
                </a:solidFill>
                <a:latin typeface="Georgia" pitchFamily="34" charset="0"/>
              </a:rPr>
              <a:t>atención</a:t>
            </a:r>
            <a:r>
              <a:rPr lang="en-US" sz="3000" b="1" dirty="0">
                <a:solidFill>
                  <a:srgbClr val="52B788"/>
                </a:solidFill>
                <a:latin typeface="Georgia" pitchFamily="34" charset="0"/>
              </a:rPr>
              <a:t>!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93164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2800" b="1" dirty="0">
                <a:latin typeface="Georgia" panose="02040502050405020303" pitchFamily="18" charset="0"/>
              </a:rPr>
              <a:t>¿Por qué no llega el crédito al pequeño productor?</a:t>
            </a:r>
            <a:endParaRPr lang="en-US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8640" y="1783080"/>
            <a:ext cx="42062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326,914</a:t>
            </a:r>
            <a:endParaRPr lang="en-US" sz="6200" dirty="0"/>
          </a:p>
        </p:txBody>
      </p:sp>
      <p:sp>
        <p:nvSpPr>
          <p:cNvPr id="7" name="Text 4"/>
          <p:cNvSpPr/>
          <p:nvPr/>
        </p:nvSpPr>
        <p:spPr>
          <a:xfrm>
            <a:off x="548640" y="2971800"/>
            <a:ext cx="4480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4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Pequeños</a:t>
            </a:r>
            <a:r>
              <a:rPr lang="en-US" sz="14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productores en el área de influencia de HDH. La banca tradicional no puede evaluarlos: no tienen garantías reales ni historial verificable.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8640" y="4343400"/>
            <a:ext cx="4480560" cy="1371600"/>
          </a:xfrm>
          <a:prstGeom prst="roundRect">
            <a:avLst>
              <a:gd name="adj" fmla="val 4667"/>
            </a:avLst>
          </a:prstGeom>
          <a:solidFill>
            <a:srgbClr val="FBF1D9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4343400"/>
            <a:ext cx="3931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9A6F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 de las 26 agencias
</a:t>
            </a:r>
            <a:r>
              <a:rPr lang="en-US" sz="12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HDH operan en el Corredor Seco: sequías y huracanes destruyen la capacidad de pago.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5486400" y="1783080"/>
            <a:ext cx="6156655" cy="1207008"/>
          </a:xfrm>
          <a:prstGeom prst="roundRect">
            <a:avLst>
              <a:gd name="adj" fmla="val 5303"/>
            </a:avLst>
          </a:prstGeom>
          <a:solidFill>
            <a:srgbClr val="E4F0E8"/>
          </a:solidFill>
          <a:ln w="12700">
            <a:solidFill>
              <a:srgbClr val="DCE5D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715000" y="2157984"/>
            <a:ext cx="457200" cy="457200"/>
          </a:xfrm>
          <a:prstGeom prst="ellipse">
            <a:avLst/>
          </a:prstGeom>
          <a:solidFill>
            <a:srgbClr val="2D6A4F"/>
          </a:solidFill>
          <a:ln/>
        </p:spPr>
      </p:sp>
      <p:sp>
        <p:nvSpPr>
          <p:cNvPr id="12" name="Text 9"/>
          <p:cNvSpPr/>
          <p:nvPr/>
        </p:nvSpPr>
        <p:spPr>
          <a:xfrm>
            <a:off x="5715000" y="2157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355080" y="1911096"/>
            <a:ext cx="5120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Vulnerabilidad climática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355080" y="2286000"/>
            <a:ext cx="5212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Sequía e inundación penalizan la actividad agropecuaria. Sin cobertura, un mal ciclo arrastra al productor y a la cartera.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5486400" y="3136392"/>
            <a:ext cx="6156655" cy="1207008"/>
          </a:xfrm>
          <a:prstGeom prst="roundRect">
            <a:avLst>
              <a:gd name="adj" fmla="val 5303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715000" y="3511296"/>
            <a:ext cx="457200" cy="457200"/>
          </a:xfrm>
          <a:prstGeom prst="ellipse">
            <a:avLst/>
          </a:prstGeom>
          <a:solidFill>
            <a:srgbClr val="6B7B74"/>
          </a:solidFill>
          <a:ln/>
        </p:spPr>
      </p:sp>
      <p:sp>
        <p:nvSpPr>
          <p:cNvPr id="17" name="Text 14"/>
          <p:cNvSpPr/>
          <p:nvPr/>
        </p:nvSpPr>
        <p:spPr>
          <a:xfrm>
            <a:off x="5715000" y="35112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355080" y="3264408"/>
            <a:ext cx="5120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Planes de </a:t>
            </a:r>
            <a:r>
              <a:rPr lang="en-US" sz="15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pagos</a:t>
            </a: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 </a:t>
            </a:r>
            <a:r>
              <a:rPr lang="en-US" sz="15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créditos</a:t>
            </a: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no </a:t>
            </a:r>
            <a:r>
              <a:rPr lang="en-US" sz="15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calzan</a:t>
            </a: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con los </a:t>
            </a:r>
            <a:r>
              <a:rPr lang="en-US" sz="15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ciclos</a:t>
            </a: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 </a:t>
            </a:r>
            <a:r>
              <a:rPr lang="en-US" sz="15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cosecha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3799332"/>
            <a:ext cx="5212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crédito </a:t>
            </a:r>
            <a:r>
              <a:rPr lang="en-US" sz="12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convencional</a:t>
            </a:r>
            <a:r>
              <a:rPr lang="en-US" sz="12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exigen</a:t>
            </a:r>
            <a:r>
              <a:rPr lang="en-US" sz="12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pagos mensuales; el productor cobra al cosechar. El desajuste genera mora estructural.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5486400" y="4489704"/>
            <a:ext cx="6156655" cy="1207008"/>
          </a:xfrm>
          <a:prstGeom prst="roundRect">
            <a:avLst>
              <a:gd name="adj" fmla="val 5303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715000" y="4864608"/>
            <a:ext cx="457200" cy="457200"/>
          </a:xfrm>
          <a:prstGeom prst="ellipse">
            <a:avLst/>
          </a:prstGeom>
          <a:solidFill>
            <a:srgbClr val="6B7B74"/>
          </a:solidFill>
          <a:ln/>
        </p:spPr>
      </p:sp>
      <p:sp>
        <p:nvSpPr>
          <p:cNvPr id="22" name="Text 19"/>
          <p:cNvSpPr/>
          <p:nvPr/>
        </p:nvSpPr>
        <p:spPr>
          <a:xfrm>
            <a:off x="5715000" y="48646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355080" y="4617720"/>
            <a:ext cx="5120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Informalidad y sin colateral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6355080" y="4992624"/>
            <a:ext cx="5212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documentación ni garantías reales, el scoring convencional lo declara inelegible. Queda en manos del prestamista informal.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IMF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Hermandad de Honduras OPDF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572768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HDH OPDF es la entidad financiera líder del Occidente de Honduras, regulada por la CNBS, con presencia consolidada justo donde vive el problema.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148840"/>
            <a:ext cx="2622728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2148840"/>
            <a:ext cx="2622728" cy="73152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2377440"/>
            <a:ext cx="2439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USD 33.2 M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640080" y="3035808"/>
            <a:ext cx="2439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bruta (2025)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CAGR 24.3%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3372536" y="2148840"/>
            <a:ext cx="2622728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372536" y="2148840"/>
            <a:ext cx="2622728" cy="73152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13" name="Text 10"/>
          <p:cNvSpPr/>
          <p:nvPr/>
        </p:nvSpPr>
        <p:spPr>
          <a:xfrm>
            <a:off x="3463976" y="2377440"/>
            <a:ext cx="2439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44,800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3463976" y="3035808"/>
            <a:ext cx="2439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activos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196432" y="2148840"/>
            <a:ext cx="2622728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196432" y="2148840"/>
            <a:ext cx="2622728" cy="73152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17" name="Text 14"/>
          <p:cNvSpPr/>
          <p:nvPr/>
        </p:nvSpPr>
        <p:spPr>
          <a:xfrm>
            <a:off x="6287872" y="2377440"/>
            <a:ext cx="2439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3.6%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6287872" y="3035808"/>
            <a:ext cx="2439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PAR&gt;30 — 130 pbs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bajo el sector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9020327" y="2148840"/>
            <a:ext cx="2622728" cy="1600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9020327" y="2148840"/>
            <a:ext cx="2622728" cy="73152"/>
          </a:xfrm>
          <a:prstGeom prst="rect">
            <a:avLst/>
          </a:prstGeom>
          <a:solidFill>
            <a:srgbClr val="9A6F0A"/>
          </a:solidFill>
          <a:ln/>
        </p:spPr>
      </p:sp>
      <p:sp>
        <p:nvSpPr>
          <p:cNvPr id="21" name="Text 18"/>
          <p:cNvSpPr/>
          <p:nvPr/>
        </p:nvSpPr>
        <p:spPr>
          <a:xfrm>
            <a:off x="9111767" y="2377440"/>
            <a:ext cx="24398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9A6F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34.8%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9111767" y="3035808"/>
            <a:ext cx="24398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suficiencia de capital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(muy sobre el mínimo)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548640" y="3977640"/>
            <a:ext cx="3564026" cy="1783080"/>
          </a:xfrm>
          <a:prstGeom prst="roundRect">
            <a:avLst>
              <a:gd name="adj" fmla="val 3590"/>
            </a:avLst>
          </a:prstGeom>
          <a:solidFill>
            <a:srgbClr val="F2F6F3"/>
          </a:solidFill>
          <a:ln/>
        </p:spPr>
      </p:sp>
      <p:sp>
        <p:nvSpPr>
          <p:cNvPr id="24" name="Text 21"/>
          <p:cNvSpPr/>
          <p:nvPr/>
        </p:nvSpPr>
        <p:spPr>
          <a:xfrm>
            <a:off x="804672" y="4114800"/>
            <a:ext cx="30519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Capacidad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804672" y="4498848"/>
            <a:ext cx="305196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agencias y 9</a:t>
            </a: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ventanillas ya instaladas en el Corredor Seco. </a:t>
            </a: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de asesores con conocimiento del campo. No hay que construir cobertura: ya existe.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4313834" y="3977640"/>
            <a:ext cx="3564026" cy="1783080"/>
          </a:xfrm>
          <a:prstGeom prst="roundRect">
            <a:avLst>
              <a:gd name="adj" fmla="val 3590"/>
            </a:avLst>
          </a:prstGeom>
          <a:solidFill>
            <a:srgbClr val="E4F0E8"/>
          </a:solidFill>
          <a:ln/>
        </p:spPr>
      </p:sp>
      <p:sp>
        <p:nvSpPr>
          <p:cNvPr id="27" name="Text 24"/>
          <p:cNvSpPr/>
          <p:nvPr/>
        </p:nvSpPr>
        <p:spPr>
          <a:xfrm>
            <a:off x="4569866" y="4114800"/>
            <a:ext cx="30519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Incentivo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4569866" y="4498848"/>
            <a:ext cx="305196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Doble balance social y financiero (double bottom line). El mandato fundacional de HDH es exactamente este segmento; el producto no desvía su misión, la ejecuta.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8079029" y="3977640"/>
            <a:ext cx="3564026" cy="1783080"/>
          </a:xfrm>
          <a:prstGeom prst="roundRect">
            <a:avLst>
              <a:gd name="adj" fmla="val 3590"/>
            </a:avLst>
          </a:prstGeom>
          <a:solidFill>
            <a:srgbClr val="F2F6F3"/>
          </a:solidFill>
          <a:ln/>
        </p:spPr>
      </p:sp>
      <p:sp>
        <p:nvSpPr>
          <p:cNvPr id="30" name="Text 27"/>
          <p:cNvSpPr/>
          <p:nvPr/>
        </p:nvSpPr>
        <p:spPr>
          <a:xfrm>
            <a:off x="8335061" y="4114800"/>
            <a:ext cx="30519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Solvencia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8335061" y="4498848"/>
            <a:ext cx="305196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Suficiencia de capital del 34.8% y PAR&gt;90 en descenso (1.8% → 1.2%). Tiene el colchón patrimonial para absorber el riesgo de un ciclo agrícola adverso.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548640" y="589788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datos institucionales HDH 2023–2025; supervisión CNBS (Circular 050-2014).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548640" y="645530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0" cap="none" spc="200" normalizeH="0" baseline="0" noProof="0" dirty="0">
                <a:ln>
                  <a:noFill/>
                </a:ln>
                <a:solidFill>
                  <a:srgbClr val="2D6A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EL PRODUCTO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4281D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AgroRinde — ficha técnica esencial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48640" y="1664208"/>
            <a:ext cx="11094415" cy="498348"/>
          </a:xfrm>
          <a:prstGeom prst="roundRect">
            <a:avLst>
              <a:gd name="adj" fmla="val 12844"/>
            </a:avLst>
          </a:prstGeom>
          <a:solidFill>
            <a:srgbClr val="F2F6F3"/>
          </a:solidFill>
          <a:ln/>
        </p:spPr>
      </p:sp>
      <p:sp>
        <p:nvSpPr>
          <p:cNvPr id="7" name="Text 4"/>
          <p:cNvSpPr/>
          <p:nvPr/>
        </p:nvSpPr>
        <p:spPr>
          <a:xfrm>
            <a:off x="804672" y="1664208"/>
            <a:ext cx="2011680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2D6A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Qué es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2926080" y="1664208"/>
            <a:ext cx="8442655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F2D2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Crédito agrícola sin garantías reales + microseguro paramétrico climático integrado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48640" y="2189988"/>
            <a:ext cx="11094415" cy="498348"/>
          </a:xfrm>
          <a:prstGeom prst="roundRect">
            <a:avLst>
              <a:gd name="adj" fmla="val 12844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2189988"/>
            <a:ext cx="2011680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2D6A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Para quién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926080" y="2189988"/>
            <a:ext cx="8442655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F2D2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Familias productoras rurales · mujeres jefas de hogar y jóvenes (18–65 años)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48640" y="2715768"/>
            <a:ext cx="11094415" cy="498348"/>
          </a:xfrm>
          <a:prstGeom prst="roundRect">
            <a:avLst>
              <a:gd name="adj" fmla="val 12844"/>
            </a:avLst>
          </a:prstGeom>
          <a:solidFill>
            <a:srgbClr val="F2F6F3"/>
          </a:solidFill>
          <a:ln/>
        </p:spPr>
      </p:sp>
      <p:sp>
        <p:nvSpPr>
          <p:cNvPr id="13" name="Text 10"/>
          <p:cNvSpPr/>
          <p:nvPr/>
        </p:nvSpPr>
        <p:spPr>
          <a:xfrm>
            <a:off x="804672" y="2715768"/>
            <a:ext cx="2011680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b="1" dirty="0">
                <a:solidFill>
                  <a:srgbClr val="2D6A4F"/>
                </a:solidFill>
                <a:latin typeface="Georgia" pitchFamily="34" charset="0"/>
              </a:rPr>
              <a:t>Monto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926080" y="2715768"/>
            <a:ext cx="8442655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F2D2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USD 1,300 (hortalizas, 40% cartera) · USD 2,000 (granos básicos, 60% cartera)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48640" y="3241548"/>
            <a:ext cx="11094415" cy="498348"/>
          </a:xfrm>
          <a:prstGeom prst="roundRect">
            <a:avLst>
              <a:gd name="adj" fmla="val 12844"/>
            </a:avLst>
          </a:prstGeom>
          <a:solidFill>
            <a:srgbClr val="FFFFFF"/>
          </a:solidFill>
          <a:ln/>
        </p:spPr>
      </p:sp>
      <p:sp>
        <p:nvSpPr>
          <p:cNvPr id="16" name="Text 13"/>
          <p:cNvSpPr/>
          <p:nvPr/>
        </p:nvSpPr>
        <p:spPr>
          <a:xfrm>
            <a:off x="804672" y="3241548"/>
            <a:ext cx="2011680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2D6A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Plazo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2926080" y="3241548"/>
            <a:ext cx="8442655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F2D2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 meses (hortalizas) · 6 meses (granos) · promedio ponderado 5.2 meses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548640" y="3767328"/>
            <a:ext cx="11094415" cy="498348"/>
          </a:xfrm>
          <a:prstGeom prst="roundRect">
            <a:avLst>
              <a:gd name="adj" fmla="val 12844"/>
            </a:avLst>
          </a:prstGeom>
          <a:solidFill>
            <a:srgbClr val="F2F6F3"/>
          </a:solidFill>
          <a:ln/>
        </p:spPr>
      </p:sp>
      <p:sp>
        <p:nvSpPr>
          <p:cNvPr id="19" name="Text 16"/>
          <p:cNvSpPr/>
          <p:nvPr/>
        </p:nvSpPr>
        <p:spPr>
          <a:xfrm>
            <a:off x="804672" y="3767328"/>
            <a:ext cx="2011680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2D6A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Tasa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2926080" y="3767328"/>
            <a:ext cx="8442655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F2D2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28.0% TEA (2.0% mensual) + prima de seguro de cosecha 3.5%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548640" y="4293108"/>
            <a:ext cx="11094415" cy="498348"/>
          </a:xfrm>
          <a:prstGeom prst="roundRect">
            <a:avLst>
              <a:gd name="adj" fmla="val 12844"/>
            </a:avLst>
          </a:prstGeom>
          <a:solidFill>
            <a:srgbClr val="FFFFFF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293108"/>
            <a:ext cx="2011680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2D6A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Garantía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2926080" y="4293108"/>
            <a:ext cx="8442655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F2D2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Sin colateral — evaluación de capacidad de pago con datos agroclimáticos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548640" y="4818888"/>
            <a:ext cx="11094415" cy="498348"/>
          </a:xfrm>
          <a:prstGeom prst="roundRect">
            <a:avLst>
              <a:gd name="adj" fmla="val 12844"/>
            </a:avLst>
          </a:prstGeom>
          <a:solidFill>
            <a:srgbClr val="F2F6F3"/>
          </a:solidFill>
          <a:ln/>
        </p:spPr>
      </p:sp>
      <p:sp>
        <p:nvSpPr>
          <p:cNvPr id="25" name="Text 22"/>
          <p:cNvSpPr/>
          <p:nvPr/>
        </p:nvSpPr>
        <p:spPr>
          <a:xfrm>
            <a:off x="804672" y="4818888"/>
            <a:ext cx="2011680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2D6A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Canal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2926080" y="4818888"/>
            <a:ext cx="8442655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F2D2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Asesor de crédito con tablet en campo (captura offline) · alianzas agro-servicios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548640" y="5344668"/>
            <a:ext cx="11094415" cy="498348"/>
          </a:xfrm>
          <a:prstGeom prst="roundRect">
            <a:avLst>
              <a:gd name="adj" fmla="val 12844"/>
            </a:avLst>
          </a:prstGeom>
          <a:solidFill>
            <a:srgbClr val="FFFFFF"/>
          </a:solidFill>
          <a:ln/>
        </p:spPr>
      </p:sp>
      <p:sp>
        <p:nvSpPr>
          <p:cNvPr id="28" name="Text 25"/>
          <p:cNvSpPr/>
          <p:nvPr/>
        </p:nvSpPr>
        <p:spPr>
          <a:xfrm>
            <a:off x="804672" y="5344668"/>
            <a:ext cx="2011680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2D6A4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Pago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2926080" y="5344668"/>
            <a:ext cx="8442655" cy="498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F2D2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Al vencimiento del ciclo, según cultivo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7"/>
          <p:cNvSpPr/>
          <p:nvPr/>
        </p:nvSpPr>
        <p:spPr>
          <a:xfrm>
            <a:off x="548640" y="59436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B7B7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Fuente: hoja Supuestos del modelo financiero.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B7B7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29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6B7B7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D0DBA446-1CDB-40CA-8821-400DBD367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67" y="1664208"/>
            <a:ext cx="3263020" cy="41788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 DE VALOR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AgroRinde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1700784"/>
            <a:ext cx="5349240" cy="2788920"/>
          </a:xfrm>
          <a:prstGeom prst="roundRect">
            <a:avLst>
              <a:gd name="adj" fmla="val 2295"/>
            </a:avLst>
          </a:prstGeom>
          <a:solidFill>
            <a:srgbClr val="F2F6F3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182880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14400" y="2240280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516575" cy="2788920"/>
          </a:xfrm>
          <a:prstGeom prst="roundRect">
            <a:avLst>
              <a:gd name="adj" fmla="val 2295"/>
            </a:avLst>
          </a:prstGeom>
          <a:solidFill>
            <a:srgbClr val="E4F0E8"/>
          </a:solidFill>
          <a:ln/>
        </p:spPr>
      </p:sp>
      <p:sp>
        <p:nvSpPr>
          <p:cNvPr id="10" name="Shape 7"/>
          <p:cNvSpPr/>
          <p:nvPr/>
        </p:nvSpPr>
        <p:spPr>
          <a:xfrm>
            <a:off x="6126480" y="1691640"/>
            <a:ext cx="82296" cy="2788920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11" name="Text 8"/>
          <p:cNvSpPr/>
          <p:nvPr/>
        </p:nvSpPr>
        <p:spPr>
          <a:xfrm>
            <a:off x="6400800" y="182880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777240" y="4663440"/>
            <a:ext cx="10865815" cy="1051560"/>
          </a:xfrm>
          <a:prstGeom prst="roundRect">
            <a:avLst>
              <a:gd name="adj" fmla="val 6087"/>
            </a:avLst>
          </a:prstGeom>
          <a:solidFill>
            <a:srgbClr val="14281D"/>
          </a:solidFill>
          <a:ln/>
        </p:spPr>
      </p:sp>
      <p:sp>
        <p:nvSpPr>
          <p:cNvPr id="14" name="Text 11"/>
          <p:cNvSpPr/>
          <p:nvPr/>
        </p:nvSpPr>
        <p:spPr>
          <a:xfrm>
            <a:off x="777240" y="4663440"/>
            <a:ext cx="10865815" cy="1051560"/>
          </a:xfrm>
          <a:prstGeom prst="rect">
            <a:avLst/>
          </a:prstGeom>
          <a:solidFill>
            <a:srgbClr val="E4F0E8"/>
          </a:solidFill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El diferenciador estructural:  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el microseguro no es un añadido comercial — está vinculado al crédito desde el origen. Convierte un shock climático, que antes destruía al cliente y la cartera, en un evento cubierto.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548640" y="5870448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LTV/CAC 29.5x en 2029 </a:t>
            </a:r>
            <a:r>
              <a:rPr lang="en-US" sz="12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(12.9x en 2026; umbral de referencia 3x) · CAC USD 38 por cliente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7B5865E8-AD63-41D6-A80E-45DDC70D2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7720" y="1773936"/>
            <a:ext cx="524457" cy="524470"/>
          </a:xfrm>
          <a:prstGeom prst="rect">
            <a:avLst/>
          </a:prstGeom>
        </p:spPr>
      </p:pic>
      <p:sp>
        <p:nvSpPr>
          <p:cNvPr id="19" name="Text 1">
            <a:extLst>
              <a:ext uri="{FF2B5EF4-FFF2-40B4-BE49-F238E27FC236}">
                <a16:creationId xmlns:a16="http://schemas.microsoft.com/office/drawing/2014/main" id="{DF83BC9A-D5A6-4764-BBB0-81E7C1F3F883}"/>
              </a:ext>
            </a:extLst>
          </p:cNvPr>
          <p:cNvSpPr/>
          <p:nvPr/>
        </p:nvSpPr>
        <p:spPr>
          <a:xfrm>
            <a:off x="1444637" y="1869190"/>
            <a:ext cx="5230483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Microseguro paramétrico</a:t>
            </a:r>
            <a:endParaRPr lang="en-US" sz="1800" dirty="0"/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C7FCEF03-B055-4D49-89BC-5A0DCDE3C9F3}"/>
              </a:ext>
            </a:extLst>
          </p:cNvPr>
          <p:cNvSpPr/>
          <p:nvPr/>
        </p:nvSpPr>
        <p:spPr>
          <a:xfrm>
            <a:off x="833661" y="2551620"/>
            <a:ext cx="523048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50" dirty="0">
                <a:latin typeface="Barlow" pitchFamily="34" charset="0"/>
                <a:ea typeface="Barlow" pitchFamily="34" charset="-122"/>
                <a:cs typeface="Barlow" pitchFamily="34" charset="-120"/>
              </a:rPr>
              <a:t>Activación automática ante sequía, huracán o inundación</a:t>
            </a:r>
            <a:endParaRPr lang="en-US" sz="1650" dirty="0"/>
          </a:p>
        </p:txBody>
      </p:sp>
      <p:pic>
        <p:nvPicPr>
          <p:cNvPr id="21" name="Image 1" descr="preencoded.png">
            <a:extLst>
              <a:ext uri="{FF2B5EF4-FFF2-40B4-BE49-F238E27FC236}">
                <a16:creationId xmlns:a16="http://schemas.microsoft.com/office/drawing/2014/main" id="{4B9E4019-94EF-45DB-AC06-A98A37E426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00432" y="1773936"/>
            <a:ext cx="524457" cy="524470"/>
          </a:xfrm>
          <a:prstGeom prst="rect">
            <a:avLst/>
          </a:prstGeom>
        </p:spPr>
      </p:pic>
      <p:sp>
        <p:nvSpPr>
          <p:cNvPr id="22" name="Text 3">
            <a:extLst>
              <a:ext uri="{FF2B5EF4-FFF2-40B4-BE49-F238E27FC236}">
                <a16:creationId xmlns:a16="http://schemas.microsoft.com/office/drawing/2014/main" id="{93F5D15C-B5E2-4AB1-89D7-B2FD441C7541}"/>
              </a:ext>
            </a:extLst>
          </p:cNvPr>
          <p:cNvSpPr/>
          <p:nvPr/>
        </p:nvSpPr>
        <p:spPr>
          <a:xfrm>
            <a:off x="6869673" y="1897641"/>
            <a:ext cx="5230582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Asistencia técnica</a:t>
            </a:r>
            <a:endParaRPr lang="en-US" sz="1800" dirty="0"/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DCE4C1FF-8BC5-40A0-B744-4A1674E38C52}"/>
              </a:ext>
            </a:extLst>
          </p:cNvPr>
          <p:cNvSpPr/>
          <p:nvPr/>
        </p:nvSpPr>
        <p:spPr>
          <a:xfrm>
            <a:off x="6300432" y="2560308"/>
            <a:ext cx="5230582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50" dirty="0">
                <a:latin typeface="Barlow" pitchFamily="34" charset="0"/>
                <a:ea typeface="Barlow" pitchFamily="34" charset="-122"/>
                <a:cs typeface="Barlow" pitchFamily="34" charset="-120"/>
              </a:rPr>
              <a:t>Acompañamiento especializado en parcela</a:t>
            </a:r>
            <a:endParaRPr lang="en-US" sz="1650" dirty="0"/>
          </a:p>
        </p:txBody>
      </p:sp>
      <p:pic>
        <p:nvPicPr>
          <p:cNvPr id="24" name="Image 2" descr="preencoded.png">
            <a:extLst>
              <a:ext uri="{FF2B5EF4-FFF2-40B4-BE49-F238E27FC236}">
                <a16:creationId xmlns:a16="http://schemas.microsoft.com/office/drawing/2014/main" id="{55591A86-63EF-45FC-8DB7-20A5388325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5869" y="3190104"/>
            <a:ext cx="524457" cy="524470"/>
          </a:xfrm>
          <a:prstGeom prst="rect">
            <a:avLst/>
          </a:prstGeom>
        </p:spPr>
      </p:pic>
      <p:sp>
        <p:nvSpPr>
          <p:cNvPr id="25" name="Text 5">
            <a:extLst>
              <a:ext uri="{FF2B5EF4-FFF2-40B4-BE49-F238E27FC236}">
                <a16:creationId xmlns:a16="http://schemas.microsoft.com/office/drawing/2014/main" id="{D602ADFA-4262-45C4-8580-DFA163885186}"/>
              </a:ext>
            </a:extLst>
          </p:cNvPr>
          <p:cNvSpPr/>
          <p:nvPr/>
        </p:nvSpPr>
        <p:spPr>
          <a:xfrm>
            <a:off x="1444636" y="3271503"/>
            <a:ext cx="5230483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Alianzas de mercado</a:t>
            </a:r>
            <a:endParaRPr lang="en-US" sz="1800" dirty="0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CFB2E855-33AA-4C18-B418-86BDEEFECF4F}"/>
              </a:ext>
            </a:extLst>
          </p:cNvPr>
          <p:cNvSpPr/>
          <p:nvPr/>
        </p:nvSpPr>
        <p:spPr>
          <a:xfrm>
            <a:off x="865364" y="3763822"/>
            <a:ext cx="5230483" cy="671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50" dirty="0">
                <a:latin typeface="Barlow" pitchFamily="34" charset="0"/>
                <a:ea typeface="Barlow" pitchFamily="34" charset="-122"/>
                <a:cs typeface="Barlow" pitchFamily="34" charset="-120"/>
              </a:rPr>
              <a:t>Cadenas de valor y mercados mayoristas para precios justos</a:t>
            </a:r>
            <a:endParaRPr lang="en-US" sz="1650" dirty="0"/>
          </a:p>
        </p:txBody>
      </p:sp>
      <p:pic>
        <p:nvPicPr>
          <p:cNvPr id="27" name="Image 3" descr="preencoded.png">
            <a:extLst>
              <a:ext uri="{FF2B5EF4-FFF2-40B4-BE49-F238E27FC236}">
                <a16:creationId xmlns:a16="http://schemas.microsoft.com/office/drawing/2014/main" id="{27FA72DA-9917-434B-8A13-7CA5C1602F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04698" y="3179568"/>
            <a:ext cx="524457" cy="524470"/>
          </a:xfrm>
          <a:prstGeom prst="rect">
            <a:avLst/>
          </a:prstGeom>
        </p:spPr>
      </p:pic>
      <p:sp>
        <p:nvSpPr>
          <p:cNvPr id="28" name="Text 7">
            <a:extLst>
              <a:ext uri="{FF2B5EF4-FFF2-40B4-BE49-F238E27FC236}">
                <a16:creationId xmlns:a16="http://schemas.microsoft.com/office/drawing/2014/main" id="{4827187D-65B6-4B1E-9892-C153402ADEC8}"/>
              </a:ext>
            </a:extLst>
          </p:cNvPr>
          <p:cNvSpPr/>
          <p:nvPr/>
        </p:nvSpPr>
        <p:spPr>
          <a:xfrm>
            <a:off x="6961418" y="3261812"/>
            <a:ext cx="5230582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dirty="0"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Tecnología offline</a:t>
            </a:r>
            <a:endParaRPr lang="en-US" sz="1800" dirty="0"/>
          </a:p>
        </p:txBody>
      </p:sp>
      <p:sp>
        <p:nvSpPr>
          <p:cNvPr id="29" name="Text 8">
            <a:extLst>
              <a:ext uri="{FF2B5EF4-FFF2-40B4-BE49-F238E27FC236}">
                <a16:creationId xmlns:a16="http://schemas.microsoft.com/office/drawing/2014/main" id="{C50035E8-1470-4B88-BA23-87627C41D4FD}"/>
              </a:ext>
            </a:extLst>
          </p:cNvPr>
          <p:cNvSpPr/>
          <p:nvPr/>
        </p:nvSpPr>
        <p:spPr>
          <a:xfrm>
            <a:off x="6327434" y="3843231"/>
            <a:ext cx="5230582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50" dirty="0">
                <a:latin typeface="Barlow" pitchFamily="34" charset="0"/>
                <a:ea typeface="Barlow" pitchFamily="34" charset="-122"/>
                <a:cs typeface="Barlow" pitchFamily="34" charset="-120"/>
              </a:rPr>
              <a:t>Scoring agroclimático sin exigir conectividad al cliente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DEMANDA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84124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 universo de mercado al cliente meta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92328" y="1737360"/>
            <a:ext cx="10607040" cy="1024128"/>
          </a:xfrm>
          <a:prstGeom prst="roundRect">
            <a:avLst>
              <a:gd name="adj" fmla="val 6250"/>
            </a:avLst>
          </a:prstGeom>
          <a:solidFill>
            <a:srgbClr val="2D6A4F"/>
          </a:solidFill>
          <a:ln/>
        </p:spPr>
      </p:sp>
      <p:sp>
        <p:nvSpPr>
          <p:cNvPr id="7" name="Text 4"/>
          <p:cNvSpPr/>
          <p:nvPr/>
        </p:nvSpPr>
        <p:spPr>
          <a:xfrm>
            <a:off x="1020928" y="1737360"/>
            <a:ext cx="22860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326,914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3398368" y="1737360"/>
            <a:ext cx="77724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· Universo total
</a:t>
            </a:r>
            <a:r>
              <a:rPr lang="en-US" sz="1100" dirty="0">
                <a:solidFill>
                  <a:srgbClr val="EAF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pequeños productores en el área de influencia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821528" y="2743200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B74"/>
                </a:solidFill>
              </a:rPr>
              <a:t>▼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1889608" y="2907792"/>
            <a:ext cx="8412480" cy="1024128"/>
          </a:xfrm>
          <a:prstGeom prst="roundRect">
            <a:avLst>
              <a:gd name="adj" fmla="val 6250"/>
            </a:avLst>
          </a:prstGeom>
          <a:solidFill>
            <a:srgbClr val="52B788"/>
          </a:solidFill>
          <a:ln/>
        </p:spPr>
      </p:sp>
      <p:sp>
        <p:nvSpPr>
          <p:cNvPr id="11" name="Text 8"/>
          <p:cNvSpPr/>
          <p:nvPr/>
        </p:nvSpPr>
        <p:spPr>
          <a:xfrm>
            <a:off x="2118208" y="2907792"/>
            <a:ext cx="22860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16,346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4495648" y="2907792"/>
            <a:ext cx="557784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 · Mercado abordable
</a:t>
            </a:r>
            <a:r>
              <a:rPr lang="en-US" sz="1100" dirty="0">
                <a:solidFill>
                  <a:srgbClr val="EAF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 del TAM — zonas donde HDH ya opera hoy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5821528" y="3913632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B74"/>
                </a:solidFill>
              </a:rPr>
              <a:t>▼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2986888" y="4078224"/>
            <a:ext cx="6217920" cy="1024128"/>
          </a:xfrm>
          <a:prstGeom prst="roundRect">
            <a:avLst>
              <a:gd name="adj" fmla="val 6250"/>
            </a:avLst>
          </a:prstGeom>
          <a:solidFill>
            <a:srgbClr val="D4A017"/>
          </a:solidFill>
          <a:ln/>
        </p:spPr>
      </p:sp>
      <p:sp>
        <p:nvSpPr>
          <p:cNvPr id="15" name="Text 12"/>
          <p:cNvSpPr/>
          <p:nvPr/>
        </p:nvSpPr>
        <p:spPr>
          <a:xfrm>
            <a:off x="3215488" y="4078224"/>
            <a:ext cx="22860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2,484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5592928" y="4078224"/>
            <a:ext cx="338328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meta 2029
</a:t>
            </a:r>
            <a:r>
              <a:rPr lang="en-US" sz="1100" dirty="0">
                <a:solidFill>
                  <a:srgbClr val="EAF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15.2% de penetración del SAM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548640" y="5257800"/>
            <a:ext cx="11094415" cy="914400"/>
          </a:xfrm>
          <a:prstGeom prst="roundRect">
            <a:avLst>
              <a:gd name="adj" fmla="val 7000"/>
            </a:avLst>
          </a:prstGeom>
          <a:solidFill>
            <a:srgbClr val="FBF1D9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5257800"/>
            <a:ext cx="104543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300" b="1" dirty="0">
                <a:solidFill>
                  <a:srgbClr val="9A6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puente al año 1:  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 clientes en 2025 = 3.1% del SAM, captados por 16 agencias </a:t>
            </a:r>
            <a:r>
              <a:rPr lang="en-US" sz="13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operando (≈31 clientes por agencia en el año piloto). La curva llega a 2,484  </a:t>
            </a:r>
            <a:r>
              <a:rPr lang="en-US" sz="130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2029 </a:t>
            </a:r>
            <a:r>
              <a:rPr lang="en-US" sz="13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superar el 15.2% del mercado abordable.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1128029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conectividad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rural es un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desafío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El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diseño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no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traslada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la carga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tecnológica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al productor; la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gestiona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asesor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548640" y="2103120"/>
            <a:ext cx="3545738" cy="2468880"/>
          </a:xfrm>
          <a:prstGeom prst="roundRect">
            <a:avLst>
              <a:gd name="adj" fmla="val 2593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377440"/>
            <a:ext cx="603504" cy="603504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514600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22960" y="3108960"/>
            <a:ext cx="29970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 en tablet con captura offline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822960" y="3675888"/>
            <a:ext cx="299709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asesor levanta datos técnicos y financieros en la parcela, sin conexión. Elimina la barrera de red y acorta el tiempo de respuesta.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322978" y="2103120"/>
            <a:ext cx="3545738" cy="2468880"/>
          </a:xfrm>
          <a:prstGeom prst="roundRect">
            <a:avLst>
              <a:gd name="adj" fmla="val 2593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97298" y="2377440"/>
            <a:ext cx="603504" cy="603504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4458" y="2514600"/>
            <a:ext cx="329184" cy="32918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Scoring con variables agroclimáticas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97298" y="3675888"/>
            <a:ext cx="299709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Sustituye la garantía real por evaluación de capacidad de pago y datos del cultivo, calibrada por el área de Riesgos.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97317" y="2103120"/>
            <a:ext cx="3545738" cy="2468880"/>
          </a:xfrm>
          <a:prstGeom prst="roundRect">
            <a:avLst>
              <a:gd name="adj" fmla="val 2593"/>
            </a:avLst>
          </a:prstGeom>
          <a:solidFill>
            <a:srgbClr val="FFFFFF"/>
          </a:solidFill>
          <a:ln w="12700">
            <a:solidFill>
              <a:srgbClr val="DCE5DF"/>
            </a:solidFill>
            <a:prstDash val="solid"/>
          </a:ln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71637" y="2377440"/>
            <a:ext cx="603504" cy="603504"/>
          </a:xfrm>
          <a:prstGeom prst="ellipse">
            <a:avLst/>
          </a:prstGeom>
          <a:solidFill>
            <a:srgbClr val="D4A017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8797" y="2514600"/>
            <a:ext cx="329184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71637" y="3108960"/>
            <a:ext cx="29970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Microseguro paramétrico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71637" y="3675888"/>
            <a:ext cx="299709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1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activa por índice climático (no por peritaje): el pago al cliente es automático e inmediato ante sequía o exceso de lluvia.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548640" y="4800600"/>
            <a:ext cx="11094415" cy="960120"/>
          </a:xfrm>
          <a:prstGeom prst="roundRect">
            <a:avLst>
              <a:gd name="adj" fmla="val 6667"/>
            </a:avLst>
          </a:prstGeom>
          <a:solidFill>
            <a:srgbClr val="E4F0E8"/>
          </a:solidFill>
          <a:ln/>
        </p:spPr>
      </p:sp>
      <p:sp>
        <p:nvSpPr>
          <p:cNvPr id="23" name="Text 17"/>
          <p:cNvSpPr/>
          <p:nvPr/>
        </p:nvSpPr>
        <p:spPr>
          <a:xfrm>
            <a:off x="868680" y="4800600"/>
            <a:ext cx="104543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¿La IMF ya la tiene?  </a:t>
            </a:r>
            <a:r>
              <a:rPr lang="en-US" sz="130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Requiere inversión: el 13% del uso de fondos se destina a tecnología (integración de APIs con el Core Bancario, desarrollo de la app y del módulo agrícola). El costo tecnológico amortizado pesa 1.00 pp en la tasa de equilibrio.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FINANCIERO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731520" y="1040713"/>
            <a:ext cx="10972799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Cartera y </a:t>
            </a:r>
            <a:r>
              <a:rPr lang="en-US" sz="2400" b="1" dirty="0" err="1">
                <a:latin typeface="Georgia" pitchFamily="34" charset="0"/>
                <a:ea typeface="Georgia" pitchFamily="34" charset="-122"/>
                <a:cs typeface="Georgia" pitchFamily="34" charset="-120"/>
              </a:rPr>
              <a:t>resultados</a:t>
            </a:r>
            <a:r>
              <a:rPr lang="en-US" sz="24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400" b="1" dirty="0">
                <a:solidFill>
                  <a:srgbClr val="14281D"/>
                </a:solidFill>
                <a:latin typeface="Georgia" pitchFamily="34" charset="0"/>
              </a:rPr>
              <a:t>¿</a:t>
            </a:r>
            <a:r>
              <a:rPr lang="en-US" sz="2400" b="1" dirty="0" err="1">
                <a:solidFill>
                  <a:srgbClr val="14281D"/>
                </a:solidFill>
                <a:latin typeface="Georgia" pitchFamily="34" charset="0"/>
              </a:rPr>
              <a:t>Cuándo</a:t>
            </a:r>
            <a:r>
              <a:rPr lang="en-US" sz="2400" b="1" dirty="0">
                <a:solidFill>
                  <a:srgbClr val="14281D"/>
                </a:solidFill>
                <a:latin typeface="Georgia" pitchFamily="34" charset="0"/>
              </a:rPr>
              <a:t> </a:t>
            </a:r>
            <a:r>
              <a:rPr lang="en-US" sz="2400" b="1" dirty="0" err="1">
                <a:solidFill>
                  <a:srgbClr val="14281D"/>
                </a:solidFill>
                <a:latin typeface="Georgia" pitchFamily="34" charset="0"/>
              </a:rPr>
              <a:t>empieza</a:t>
            </a:r>
            <a:r>
              <a:rPr lang="en-US" sz="2400" b="1" dirty="0">
                <a:solidFill>
                  <a:srgbClr val="14281D"/>
                </a:solidFill>
                <a:latin typeface="Georgia" pitchFamily="34" charset="0"/>
              </a:rPr>
              <a:t> </a:t>
            </a:r>
            <a:r>
              <a:rPr lang="en-US" sz="2400" b="1" dirty="0" err="1">
                <a:solidFill>
                  <a:srgbClr val="14281D"/>
                </a:solidFill>
                <a:latin typeface="Georgia" pitchFamily="34" charset="0"/>
              </a:rPr>
              <a:t>el</a:t>
            </a:r>
            <a:r>
              <a:rPr lang="en-US" sz="2400" b="1" dirty="0">
                <a:solidFill>
                  <a:srgbClr val="14281D"/>
                </a:solidFill>
                <a:latin typeface="Georgia" pitchFamily="34" charset="0"/>
              </a:rPr>
              <a:t> </a:t>
            </a:r>
            <a:r>
              <a:rPr lang="en-US" sz="2400" b="1" dirty="0" err="1">
                <a:solidFill>
                  <a:srgbClr val="14281D"/>
                </a:solidFill>
                <a:latin typeface="Georgia" pitchFamily="34" charset="0"/>
              </a:rPr>
              <a:t>modelo</a:t>
            </a:r>
            <a:r>
              <a:rPr lang="en-US" sz="2400" b="1" dirty="0">
                <a:solidFill>
                  <a:srgbClr val="14281D"/>
                </a:solidFill>
                <a:latin typeface="Georgia" pitchFamily="34" charset="0"/>
              </a:rPr>
              <a:t> </a:t>
            </a:r>
            <a:r>
              <a:rPr lang="en-US" sz="2400" b="1" dirty="0" err="1">
                <a:solidFill>
                  <a:srgbClr val="14281D"/>
                </a:solidFill>
                <a:latin typeface="Georgia" pitchFamily="34" charset="0"/>
              </a:rPr>
              <a:t>generar</a:t>
            </a:r>
            <a:r>
              <a:rPr lang="en-US" sz="2400" b="1" dirty="0">
                <a:solidFill>
                  <a:srgbClr val="14281D"/>
                </a:solidFill>
                <a:latin typeface="Georgia" pitchFamily="34" charset="0"/>
              </a:rPr>
              <a:t> </a:t>
            </a:r>
            <a:r>
              <a:rPr lang="en-US" sz="2400" b="1" dirty="0" err="1">
                <a:solidFill>
                  <a:srgbClr val="14281D"/>
                </a:solidFill>
                <a:latin typeface="Georgia" pitchFamily="34" charset="0"/>
              </a:rPr>
              <a:t>resultados</a:t>
            </a:r>
            <a:r>
              <a:rPr lang="en-US" sz="2400" b="1" dirty="0">
                <a:solidFill>
                  <a:srgbClr val="14281D"/>
                </a:solidFill>
                <a:latin typeface="Georgia" pitchFamily="34" charset="0"/>
              </a:rPr>
              <a:t>?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627632"/>
            <a:ext cx="7452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bruta (USD M)</a:t>
            </a:r>
            <a:endParaRPr lang="en-US" sz="11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48640" y="1874520"/>
          <a:ext cx="7452360" cy="178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3767328"/>
            <a:ext cx="7452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A6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neto — escenario base (USD K)</a:t>
            </a:r>
            <a:endParaRPr lang="en-US" sz="1100" dirty="0"/>
          </a:p>
        </p:txBody>
      </p:sp>
      <p:graphicFrame>
        <p:nvGraphicFramePr>
          <p:cNvPr id="9" name="Chart 1"/>
          <p:cNvGraphicFramePr/>
          <p:nvPr/>
        </p:nvGraphicFramePr>
        <p:xfrm>
          <a:off x="548640" y="4005072"/>
          <a:ext cx="7452360" cy="169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Shape 5"/>
          <p:cNvSpPr/>
          <p:nvPr/>
        </p:nvSpPr>
        <p:spPr>
          <a:xfrm>
            <a:off x="8275320" y="1783080"/>
            <a:ext cx="3367735" cy="868680"/>
          </a:xfrm>
          <a:prstGeom prst="roundRect">
            <a:avLst>
              <a:gd name="adj" fmla="val 7368"/>
            </a:avLst>
          </a:prstGeom>
          <a:solidFill>
            <a:srgbClr val="E4F0E8"/>
          </a:solidFill>
          <a:ln/>
        </p:spPr>
      </p:sp>
      <p:sp>
        <p:nvSpPr>
          <p:cNvPr id="11" name="Text 6"/>
          <p:cNvSpPr/>
          <p:nvPr/>
        </p:nvSpPr>
        <p:spPr>
          <a:xfrm>
            <a:off x="8458200" y="183794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Cartera</a:t>
            </a:r>
            <a:r>
              <a:rPr lang="en-US" sz="13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5 </a:t>
            </a:r>
            <a:r>
              <a:rPr lang="en-US" sz="1300" b="1" dirty="0" err="1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años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8458200" y="2185416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USD 0.86M a 4.27M en </a:t>
            </a:r>
            <a:r>
              <a:rPr lang="en-US" sz="105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cinco</a:t>
            </a: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</a:t>
            </a:r>
            <a:endParaRPr lang="en-US" sz="1050" dirty="0"/>
          </a:p>
        </p:txBody>
      </p:sp>
      <p:sp>
        <p:nvSpPr>
          <p:cNvPr id="13" name="Shape 8"/>
          <p:cNvSpPr/>
          <p:nvPr/>
        </p:nvSpPr>
        <p:spPr>
          <a:xfrm>
            <a:off x="8275320" y="2761488"/>
            <a:ext cx="3367735" cy="868680"/>
          </a:xfrm>
          <a:prstGeom prst="roundRect">
            <a:avLst>
              <a:gd name="adj" fmla="val 7368"/>
            </a:avLst>
          </a:prstGeom>
          <a:solidFill>
            <a:srgbClr val="E4F0E8"/>
          </a:solidFill>
          <a:ln/>
        </p:spPr>
      </p:sp>
      <p:sp>
        <p:nvSpPr>
          <p:cNvPr id="14" name="Text 9"/>
          <p:cNvSpPr/>
          <p:nvPr/>
        </p:nvSpPr>
        <p:spPr>
          <a:xfrm>
            <a:off x="8458200" y="281635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A6F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Resultado positivo desde 2026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8458200" y="3163824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+USD 77K, tras un año piloto de −USD 55K 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8275320" y="3739896"/>
            <a:ext cx="3367735" cy="868680"/>
          </a:xfrm>
          <a:prstGeom prst="roundRect">
            <a:avLst>
              <a:gd name="adj" fmla="val 7368"/>
            </a:avLst>
          </a:prstGeom>
          <a:solidFill>
            <a:srgbClr val="E4F0E8"/>
          </a:solidFill>
          <a:ln/>
        </p:spPr>
      </p:sp>
      <p:sp>
        <p:nvSpPr>
          <p:cNvPr id="17" name="Text 12"/>
          <p:cNvSpPr/>
          <p:nvPr/>
        </p:nvSpPr>
        <p:spPr>
          <a:xfrm>
            <a:off x="8458200" y="37947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Madurez</a:t>
            </a:r>
            <a:r>
              <a:rPr lang="en-US" sz="13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2029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8458200" y="4142232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utilidad neta de USD 527K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8275320" y="4718304"/>
            <a:ext cx="3367735" cy="868680"/>
          </a:xfrm>
          <a:prstGeom prst="roundRect">
            <a:avLst>
              <a:gd name="adj" fmla="val 7368"/>
            </a:avLst>
          </a:prstGeom>
          <a:solidFill>
            <a:srgbClr val="F2F6F3"/>
          </a:solidFill>
          <a:ln/>
        </p:spPr>
      </p:sp>
      <p:sp>
        <p:nvSpPr>
          <p:cNvPr id="20" name="Text 15"/>
          <p:cNvSpPr/>
          <p:nvPr/>
        </p:nvSpPr>
        <p:spPr>
          <a:xfrm>
            <a:off x="8458200" y="477316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B7B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Escenario adverso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8458200" y="512064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0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−30% de captación la cartera cierra en USD 3.0M</a:t>
            </a:r>
            <a:endParaRPr lang="en-US" sz="1050" dirty="0"/>
          </a:p>
        </p:txBody>
      </p:sp>
      <p:sp>
        <p:nvSpPr>
          <p:cNvPr id="22" name="Text 17"/>
          <p:cNvSpPr/>
          <p:nvPr/>
        </p:nvSpPr>
        <p:spPr>
          <a:xfrm>
            <a:off x="548640" y="580644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Escenario base: hojas CarteraIngresos y PyL. La serie pesimista se muestra al supuesto de −30% de captación (hoja Sensibilidad).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365760" cy="365760"/>
          </a:xfrm>
          <a:prstGeom prst="ellipse">
            <a:avLst/>
          </a:prstGeom>
          <a:solidFill>
            <a:srgbClr val="2D6A4F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" y="539496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4128" y="4389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Y PUNTO DE EQUILIBRIO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48640" y="909828"/>
            <a:ext cx="1109441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4281D"/>
                </a:solidFill>
                <a:latin typeface="Georgia" pitchFamily="34" charset="0"/>
              </a:rPr>
              <a:t>¿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Cómo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se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</a:rPr>
              <a:t>construye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</a:rPr>
              <a:t> Pricing y Punto de </a:t>
            </a:r>
            <a:r>
              <a:rPr lang="en-US" sz="2600" b="1" dirty="0" err="1">
                <a:solidFill>
                  <a:srgbClr val="14281D"/>
                </a:solidFill>
                <a:latin typeface="Georgia" pitchFamily="34" charset="0"/>
              </a:rPr>
              <a:t>Equilibrio</a:t>
            </a:r>
            <a:r>
              <a:rPr lang="en-US" sz="2600" b="1" dirty="0">
                <a:solidFill>
                  <a:srgbClr val="14281D"/>
                </a:solidFill>
                <a:latin typeface="Georgia" pitchFamily="34" charset="0"/>
              </a:rPr>
              <a:t>?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182880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de fondeo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3840480" y="1938528"/>
            <a:ext cx="1372979" cy="329184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8" name="Text 5"/>
          <p:cNvSpPr/>
          <p:nvPr/>
        </p:nvSpPr>
        <p:spPr>
          <a:xfrm>
            <a:off x="5259179" y="182880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6.02%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48640" y="248716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operativo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3840480" y="2596896"/>
            <a:ext cx="2052626" cy="329184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1" name="Text 8"/>
          <p:cNvSpPr/>
          <p:nvPr/>
        </p:nvSpPr>
        <p:spPr>
          <a:xfrm>
            <a:off x="5938826" y="248716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2B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9.00%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48640" y="3145536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 de riesgo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3840480" y="3255264"/>
            <a:ext cx="278245" cy="329184"/>
          </a:xfrm>
          <a:prstGeom prst="rect">
            <a:avLst/>
          </a:prstGeom>
          <a:solidFill>
            <a:srgbClr val="BC6C25"/>
          </a:solidFill>
          <a:ln/>
        </p:spPr>
      </p:sp>
      <p:sp>
        <p:nvSpPr>
          <p:cNvPr id="14" name="Text 11"/>
          <p:cNvSpPr/>
          <p:nvPr/>
        </p:nvSpPr>
        <p:spPr>
          <a:xfrm>
            <a:off x="4164445" y="3145536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C6C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1.22%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548640" y="3803904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tecnológico amortizado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3840480" y="3913632"/>
            <a:ext cx="228070" cy="329184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17" name="Text 14"/>
          <p:cNvSpPr/>
          <p:nvPr/>
        </p:nvSpPr>
        <p:spPr>
          <a:xfrm>
            <a:off x="4114270" y="3803904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3840480" y="4498848"/>
            <a:ext cx="4023360" cy="10973"/>
          </a:xfrm>
          <a:prstGeom prst="rect">
            <a:avLst/>
          </a:prstGeom>
          <a:solidFill>
            <a:srgbClr val="6B7B74"/>
          </a:solidFill>
          <a:ln/>
        </p:spPr>
      </p:sp>
      <p:sp>
        <p:nvSpPr>
          <p:cNvPr id="19" name="Text 16"/>
          <p:cNvSpPr/>
          <p:nvPr/>
        </p:nvSpPr>
        <p:spPr>
          <a:xfrm>
            <a:off x="548640" y="45720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Tasa de equilibrio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3840480" y="45720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28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17.24%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548640" y="507492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Tasa cobrada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3840480" y="50749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6A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28.00%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548640" y="5596128"/>
            <a:ext cx="7498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margen de sostenibilidad de 10.76 pp en régimen (2029)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548640" y="64373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AgroRinde Hermandad · HDH OPDF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1094415" y="643737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2627</Words>
  <Application>Microsoft Office PowerPoint</Application>
  <PresentationFormat>Panorámica</PresentationFormat>
  <Paragraphs>346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Arial</vt:lpstr>
      <vt:lpstr>Barlow</vt:lpstr>
      <vt:lpstr>Calibri</vt:lpstr>
      <vt:lpstr>Georgia</vt:lpstr>
      <vt:lpstr>Spline Sans Bold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AgroRinde Hermandad — Defensa TFM</dc:title>
  <dc:subject>PptxGenJS Presentation</dc:subject>
  <dc:creator>PptxGenJS</dc:creator>
  <cp:lastModifiedBy>USUARIO</cp:lastModifiedBy>
  <cp:revision>49</cp:revision>
  <dcterms:created xsi:type="dcterms:W3CDTF">2026-07-09T08:18:14Z</dcterms:created>
  <dcterms:modified xsi:type="dcterms:W3CDTF">2026-07-14T19:14:21Z</dcterms:modified>
</cp:coreProperties>
</file>