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0" r:id="rId14"/>
    <p:sldId id="267" r:id="rId15"/>
    <p:sldId id="268" r:id="rId16"/>
    <p:sldId id="269" r:id="rId17"/>
    <p:sldId id="271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Isabel Jerónimo Hernández" userId="2a029549-f5fb-4070-b116-a4b2203c6bc8" providerId="ADAL" clId="{33539408-4260-4A4D-99BB-77B8171770C2}"/>
    <pc:docChg chg="undo custSel addSld modSld">
      <pc:chgData name="Diana Isabel Jerónimo Hernández" userId="2a029549-f5fb-4070-b116-a4b2203c6bc8" providerId="ADAL" clId="{33539408-4260-4A4D-99BB-77B8171770C2}" dt="2026-07-12T19:52:56.412" v="89" actId="14100"/>
      <pc:docMkLst>
        <pc:docMk/>
      </pc:docMkLst>
      <pc:sldChg chg="addSp delSp modSp mod">
        <pc:chgData name="Diana Isabel Jerónimo Hernández" userId="2a029549-f5fb-4070-b116-a4b2203c6bc8" providerId="ADAL" clId="{33539408-4260-4A4D-99BB-77B8171770C2}" dt="2026-07-10T18:42:39.958" v="88" actId="18131"/>
        <pc:sldMkLst>
          <pc:docMk/>
          <pc:sldMk cId="0" sldId="256"/>
        </pc:sldMkLst>
        <pc:picChg chg="add mod modCrop">
          <ac:chgData name="Diana Isabel Jerónimo Hernández" userId="2a029549-f5fb-4070-b116-a4b2203c6bc8" providerId="ADAL" clId="{33539408-4260-4A4D-99BB-77B8171770C2}" dt="2026-07-10T18:42:39.958" v="88" actId="18131"/>
          <ac:picMkLst>
            <pc:docMk/>
            <pc:sldMk cId="0" sldId="256"/>
            <ac:picMk id="25" creationId="{7DED373B-2337-4A28-1FEA-AA9145B42102}"/>
          </ac:picMkLst>
        </pc:picChg>
      </pc:sldChg>
      <pc:sldChg chg="addSp delSp modSp mod">
        <pc:chgData name="Diana Isabel Jerónimo Hernández" userId="2a029549-f5fb-4070-b116-a4b2203c6bc8" providerId="ADAL" clId="{33539408-4260-4A4D-99BB-77B8171770C2}" dt="2026-07-12T19:52:56.412" v="89" actId="14100"/>
        <pc:sldMkLst>
          <pc:docMk/>
          <pc:sldMk cId="0" sldId="257"/>
        </pc:sldMkLst>
        <pc:spChg chg="mod">
          <ac:chgData name="Diana Isabel Jerónimo Hernández" userId="2a029549-f5fb-4070-b116-a4b2203c6bc8" providerId="ADAL" clId="{33539408-4260-4A4D-99BB-77B8171770C2}" dt="2026-07-10T18:40:15.543" v="74" actId="20577"/>
          <ac:spMkLst>
            <pc:docMk/>
            <pc:sldMk cId="0" sldId="257"/>
            <ac:spMk id="3" creationId="{00000000-0000-0000-0000-000000000000}"/>
          </ac:spMkLst>
        </pc:spChg>
        <pc:picChg chg="add mod">
          <ac:chgData name="Diana Isabel Jerónimo Hernández" userId="2a029549-f5fb-4070-b116-a4b2203c6bc8" providerId="ADAL" clId="{33539408-4260-4A4D-99BB-77B8171770C2}" dt="2026-07-12T19:52:56.412" v="89" actId="14100"/>
          <ac:picMkLst>
            <pc:docMk/>
            <pc:sldMk cId="0" sldId="257"/>
            <ac:picMk id="5" creationId="{2477D74A-B4AF-3450-CCD6-E1B5DB752982}"/>
          </ac:picMkLst>
        </pc:picChg>
      </pc:sldChg>
      <pc:sldChg chg="add">
        <pc:chgData name="Diana Isabel Jerónimo Hernández" userId="2a029549-f5fb-4070-b116-a4b2203c6bc8" providerId="ADAL" clId="{33539408-4260-4A4D-99BB-77B8171770C2}" dt="2026-07-10T17:38:34.137" v="28" actId="2890"/>
        <pc:sldMkLst>
          <pc:docMk/>
          <pc:sldMk cId="3270652622" sldId="2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spinnosa\Downloads\Ayuda%20EEF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Proyección de Cartera Crédito Agroclimático 2026 - 2030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8.6018375578189643E-2"/>
          <c:y val="0.12892164431003217"/>
          <c:w val="0.88855220452317485"/>
          <c:h val="0.77476288647310088"/>
        </c:manualLayout>
      </c:layout>
      <c:lineChart>
        <c:grouping val="standard"/>
        <c:varyColors val="0"/>
        <c:ser>
          <c:idx val="0"/>
          <c:order val="0"/>
          <c:tx>
            <c:strRef>
              <c:f>'[Ayuda EEFF.xlsx]Hoja2'!$A$10</c:f>
              <c:strCache>
                <c:ptCount val="1"/>
                <c:pt idx="0">
                  <c:v>Optimista</c:v>
                </c:pt>
              </c:strCache>
            </c:strRef>
          </c:tx>
          <c:spPr>
            <a:ln w="12700" cap="rnd">
              <a:solidFill>
                <a:srgbClr val="4E95D9"/>
              </a:solidFill>
              <a:prstDash val="dashDot"/>
              <a:round/>
            </a:ln>
            <a:effectLst/>
          </c:spPr>
          <c:marker>
            <c:symbol val="none"/>
          </c:marker>
          <c:cat>
            <c:numRef>
              <c:f>'[Ayuda EEFF.xlsx]Hoja2'!$B$9:$F$9</c:f>
              <c:numCache>
                <c:formatCode>0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'[Ayuda EEFF.xlsx]Hoja2'!$B$10:$F$10</c:f>
              <c:numCache>
                <c:formatCode>#,##0.0</c:formatCode>
                <c:ptCount val="5"/>
                <c:pt idx="0">
                  <c:v>1.4724999999999999</c:v>
                </c:pt>
                <c:pt idx="1">
                  <c:v>4.9305000000000003</c:v>
                </c:pt>
                <c:pt idx="2">
                  <c:v>8.0274999999999999</c:v>
                </c:pt>
                <c:pt idx="3">
                  <c:v>10.887</c:v>
                </c:pt>
                <c:pt idx="4">
                  <c:v>13.746499999999999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93-47C3-993B-8243D727CC3B}"/>
            </c:ext>
          </c:extLst>
        </c:ser>
        <c:ser>
          <c:idx val="1"/>
          <c:order val="1"/>
          <c:tx>
            <c:strRef>
              <c:f>'[Ayuda EEFF.xlsx]Hoja2'!$A$11</c:f>
              <c:strCache>
                <c:ptCount val="1"/>
                <c:pt idx="0">
                  <c:v>Escenario Base</c:v>
                </c:pt>
              </c:strCache>
            </c:strRef>
          </c:tx>
          <c:spPr>
            <a:ln w="28575" cap="rnd">
              <a:solidFill>
                <a:srgbClr val="1A3A5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8860B"/>
              </a:solidFill>
              <a:ln w="12700">
                <a:solidFill>
                  <a:srgbClr val="1A3A5C"/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'[Ayuda EEFF.xlsx]Hoja2'!$B$9:$F$9</c:f>
              <c:numCache>
                <c:formatCode>0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'[Ayuda EEFF.xlsx]Hoja2'!$B$11:$F$11</c:f>
              <c:numCache>
                <c:formatCode>#,##0.0</c:formatCode>
                <c:ptCount val="5"/>
                <c:pt idx="0">
                  <c:v>1.33</c:v>
                </c:pt>
                <c:pt idx="1">
                  <c:v>4.4175000000000004</c:v>
                </c:pt>
                <c:pt idx="2">
                  <c:v>7.0205000000000002</c:v>
                </c:pt>
                <c:pt idx="3">
                  <c:v>9.3480000000000008</c:v>
                </c:pt>
                <c:pt idx="4">
                  <c:v>11.571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93-47C3-993B-8243D727CC3B}"/>
            </c:ext>
          </c:extLst>
        </c:ser>
        <c:ser>
          <c:idx val="2"/>
          <c:order val="2"/>
          <c:tx>
            <c:strRef>
              <c:f>'[Ayuda EEFF.xlsx]Hoja2'!$A$12</c:f>
              <c:strCache>
                <c:ptCount val="1"/>
                <c:pt idx="0">
                  <c:v>Pesimista</c:v>
                </c:pt>
              </c:strCache>
            </c:strRef>
          </c:tx>
          <c:spPr>
            <a:ln w="12700" cap="rnd">
              <a:solidFill>
                <a:srgbClr val="2E6094"/>
              </a:solidFill>
              <a:prstDash val="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'[Ayuda EEFF.xlsx]Hoja2'!$B$9:$F$9</c:f>
              <c:numCache>
                <c:formatCode>0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'[Ayuda EEFF.xlsx]Hoja2'!$B$12:$F$12</c:f>
              <c:numCache>
                <c:formatCode>#,##0.0</c:formatCode>
                <c:ptCount val="5"/>
                <c:pt idx="0">
                  <c:v>1.1399999999999999</c:v>
                </c:pt>
                <c:pt idx="1">
                  <c:v>3.5815000000000001</c:v>
                </c:pt>
                <c:pt idx="2">
                  <c:v>5.282</c:v>
                </c:pt>
                <c:pt idx="3">
                  <c:v>6.6405000000000003</c:v>
                </c:pt>
                <c:pt idx="4">
                  <c:v>7.8754999999999997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93-47C3-993B-8243D727C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7722863"/>
        <c:axId val="1378253583"/>
      </c:lineChart>
      <c:catAx>
        <c:axId val="1397722863"/>
        <c:scaling>
          <c:orientation val="minMax"/>
        </c:scaling>
        <c:delete val="0"/>
        <c:axPos val="b"/>
        <c:numFmt formatCode="0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1378253583"/>
        <c:crosses val="autoZero"/>
        <c:auto val="1"/>
        <c:lblAlgn val="ctr"/>
        <c:lblOffset val="100"/>
        <c:noMultiLvlLbl val="0"/>
      </c:catAx>
      <c:valAx>
        <c:axId val="1378253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MX"/>
                  <a:t>USD Millones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#,##0" sourceLinked="0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1397722863"/>
        <c:crosses val="autoZero"/>
        <c:crossBetween val="between"/>
      </c:valAx>
      <c:spPr>
        <a:noFill/>
        <a:ln>
          <a:solidFill>
            <a:schemeClr val="bg1">
              <a:lumMod val="75000"/>
            </a:schemeClr>
          </a:solidFill>
        </a:ln>
        <a:effectLst/>
      </c:spPr>
    </c:plotArea>
    <c:legend>
      <c:legendPos val="r"/>
      <c:layout>
        <c:manualLayout>
          <c:xMode val="edge"/>
          <c:yMode val="edge"/>
          <c:x val="0.11476773234670966"/>
          <c:y val="0.14591420017134538"/>
          <c:w val="0.26053700645410099"/>
          <c:h val="0.28338258854006881"/>
        </c:manualLayout>
      </c:layout>
      <c:overlay val="0"/>
      <c:spPr>
        <a:solidFill>
          <a:schemeClr val="bg1"/>
        </a:solidFill>
        <a:ln w="6350">
          <a:solidFill>
            <a:schemeClr val="bg1">
              <a:lumMod val="8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2">
              <a:lumMod val="75000"/>
            </a:schemeClr>
          </a:solidFill>
        </a:defRPr>
      </a:pPr>
      <a:endParaRPr lang="es-EC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B1F27"/>
                </a:solidFill>
                <a:latin typeface="Arial"/>
              </a:defRPr>
            </a:pPr>
            <a:r>
              <a:rPr lang="es-EC" sz="1200" b="0" i="0" u="none" strike="noStrike">
                <a:solidFill>
                  <a:srgbClr val="1B1F27"/>
                </a:solidFill>
                <a:latin typeface="Arial"/>
              </a:rPr>
              <a:t>Tasa de equilibrio vs. tasa cobrada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Tasa de equilibrio (sin margen)</c:v>
                </c:pt>
              </c:strCache>
            </c:strRef>
          </c:tx>
          <c:spPr>
            <a:solidFill>
              <a:srgbClr val="8CA6D6"/>
            </a:solidFill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46.4</c:v>
                </c:pt>
                <c:pt idx="1">
                  <c:v>19.7</c:v>
                </c:pt>
                <c:pt idx="2">
                  <c:v>14.1</c:v>
                </c:pt>
                <c:pt idx="3">
                  <c:v>12.5</c:v>
                </c:pt>
                <c:pt idx="4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E1-4E67-AA87-55DAB81855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Tasa efectivamente cobrada</c:v>
                </c:pt>
              </c:strCache>
            </c:strRef>
          </c:tx>
          <c:spPr>
            <a:solidFill>
              <a:srgbClr val="C9971F"/>
            </a:solidFill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27</c:v>
                </c:pt>
                <c:pt idx="1">
                  <c:v>27</c:v>
                </c:pt>
                <c:pt idx="2">
                  <c:v>27</c:v>
                </c:pt>
                <c:pt idx="3">
                  <c:v>27</c:v>
                </c:pt>
                <c:pt idx="4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E1-4E67-AA87-55DAB81855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C647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CE2E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C647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title>
      <c:tx>
        <c:rich>
          <a:bodyPr/>
          <a:lstStyle/>
          <a:p>
            <a:pPr>
              <a:defRPr sz="1150" b="0" i="0" u="none" strike="noStrike">
                <a:solidFill>
                  <a:srgbClr val="1B1F27"/>
                </a:solidFill>
                <a:latin typeface="Arial"/>
              </a:defRPr>
            </a:pPr>
            <a:r>
              <a:rPr lang="es-MX" sz="1150" b="0" i="0" u="none" strike="noStrike">
                <a:solidFill>
                  <a:srgbClr val="1B1F27"/>
                </a:solidFill>
                <a:latin typeface="Arial"/>
              </a:rPr>
              <a:t>VAN por escenario (USD miles)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VAN (USD miles)</c:v>
                </c:pt>
              </c:strCache>
            </c:strRef>
          </c:tx>
          <c:spPr>
            <a:solidFill>
              <a:srgbClr val="1B3A6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Base</c:v>
                </c:pt>
                <c:pt idx="1">
                  <c:v>Pesimista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913</c:v>
                </c:pt>
                <c:pt idx="1">
                  <c:v>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26-4072-952C-4FE9C4E4EE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47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CE2E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C647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title>
      <c:tx>
        <c:rich>
          <a:bodyPr/>
          <a:lstStyle/>
          <a:p>
            <a:pPr>
              <a:defRPr sz="1600"/>
            </a:pPr>
            <a:r>
              <a:rPr lang="es-EC" sz="1600"/>
              <a:t>Cartera bruta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2030 sin proyecto</c:v>
                </c:pt>
              </c:strCache>
            </c:strRef>
          </c:tx>
          <c:spPr>
            <a:solidFill>
              <a:srgbClr val="DCE2EA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Cartera bruta (USD M)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161.19999999999999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F6-49CC-BD13-F35CDE561C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2030 con proyecto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Cartera bruta (USD M)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172.8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F6-49CC-BD13-F35CDE561C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txPr>
    <a:bodyPr/>
    <a:lstStyle/>
    <a:p>
      <a:pPr>
        <a:defRPr sz="1050"/>
      </a:pPr>
      <a:endParaRPr lang="es-EC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title>
      <c:tx>
        <c:rich>
          <a:bodyPr/>
          <a:lstStyle/>
          <a:p>
            <a:pPr>
              <a:defRPr sz="1200" b="1" i="0" u="none" strike="noStrike">
                <a:solidFill>
                  <a:srgbClr val="1B1F27"/>
                </a:solidFill>
                <a:latin typeface="Arial"/>
              </a:defRPr>
            </a:pPr>
            <a:r>
              <a:rPr lang="es-EC" sz="1200" b="1" i="0" u="none" strike="noStrike">
                <a:solidFill>
                  <a:srgbClr val="1B1F27"/>
                </a:solidFill>
                <a:latin typeface="Arial"/>
              </a:rPr>
              <a:t>ROE consolidado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2030 sin proyecto</c:v>
                </c:pt>
              </c:strCache>
            </c:strRef>
          </c:tx>
          <c:spPr>
            <a:solidFill>
              <a:srgbClr val="DCE2EA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ROE (%)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E1-4211-8C9A-87F3B33BC9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2030 con proyecto</c:v>
                </c:pt>
              </c:strCache>
            </c:strRef>
          </c:tx>
          <c:spPr>
            <a:solidFill>
              <a:srgbClr val="3661AA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98E1-4211-8C9A-87F3B33BC99C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ROE (%)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16.600000000000001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E1-4211-8C9A-87F3B33BC9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C647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title>
      <c:tx>
        <c:rich>
          <a:bodyPr/>
          <a:lstStyle/>
          <a:p>
            <a:pPr>
              <a:defRPr sz="1200" b="1" i="0" u="none" strike="noStrike">
                <a:solidFill>
                  <a:srgbClr val="1B1F27"/>
                </a:solidFill>
                <a:latin typeface="Arial"/>
              </a:defRPr>
            </a:pPr>
            <a:r>
              <a:rPr lang="es-EC" sz="1200" b="1" i="0" u="none" strike="noStrike">
                <a:solidFill>
                  <a:srgbClr val="1B1F27"/>
                </a:solidFill>
                <a:latin typeface="Arial"/>
              </a:rPr>
              <a:t>Autosuficiencia operacional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2030 sin proyecto</c:v>
                </c:pt>
              </c:strCache>
            </c:strRef>
          </c:tx>
          <c:spPr>
            <a:solidFill>
              <a:srgbClr val="DCE2EA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OSS (%)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E8-4535-8FB4-E1C5A4CB79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2030 con proyecto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B1F27"/>
                    </a:solidFill>
                    <a:latin typeface="Arial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OSS (%)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227.8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E8-4535-8FB4-E1C5A4CB79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C647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0T17:36:08.1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881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549A-4E96-14ED-E2B2-617AFB2E2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317AB0-49E1-5538-27CD-18986F2E0E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3AC80-6C3B-B8E2-B673-E03F9CFBA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8C1C0-A9DD-405D-1CB2-8DF75A2AC8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76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customXml" Target="../ink/ink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home/claude/build/assets/uah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17" y="574579"/>
            <a:ext cx="1629918" cy="4894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75817" y="1095536"/>
            <a:ext cx="3259836" cy="2944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28" kern="0" spc="5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MÁSTER EN MICROFINANZAS Y DESARROLLO SOCIAL</a:t>
            </a:r>
            <a:endParaRPr lang="en-US" sz="828" dirty="0"/>
          </a:p>
        </p:txBody>
      </p:sp>
      <p:sp>
        <p:nvSpPr>
          <p:cNvPr id="5" name="Text 2"/>
          <p:cNvSpPr/>
          <p:nvPr/>
        </p:nvSpPr>
        <p:spPr>
          <a:xfrm>
            <a:off x="4270248" y="613426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kern="0" spc="3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 FIN DE MÁSTER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35411" y="2232599"/>
            <a:ext cx="6949440" cy="72056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400" b="1" dirty="0">
                <a:solidFill>
                  <a:srgbClr val="E9C978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400" dirty="0">
              <a:latin typeface="Proxima Nova" panose="02000506030000020004" pitchFamily="50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35411" y="3000695"/>
            <a:ext cx="6949440" cy="4648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40" kern="0" spc="120" dirty="0">
                <a:solidFill>
                  <a:srgbClr val="AAB8CE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1640" dirty="0">
              <a:latin typeface="Proxima Nova" panose="02000506030000020004" pitchFamily="50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35411" y="3432516"/>
            <a:ext cx="5322682" cy="5430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600" dirty="0">
                <a:solidFill>
                  <a:srgbClr val="F1F4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Microcrédito agrícola con evaluación de impacto climático para micro, pequeños y medianos productores del sureste de </a:t>
            </a:r>
            <a:r>
              <a:rPr lang="en-US" sz="1600" dirty="0">
                <a:solidFill>
                  <a:srgbClr val="F1F4F9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México</a:t>
            </a:r>
            <a:endParaRPr lang="en-US" sz="1600" dirty="0">
              <a:latin typeface="Proxima Nova" panose="02000506030000020004" pitchFamily="50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835411" y="4247358"/>
            <a:ext cx="2743200" cy="0"/>
          </a:xfrm>
          <a:prstGeom prst="line">
            <a:avLst/>
          </a:prstGeom>
          <a:noFill/>
          <a:ln w="19050">
            <a:solidFill>
              <a:srgbClr val="6E8FC2"/>
            </a:solidFill>
            <a:prstDash val="solid"/>
          </a:ln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835411" y="4449832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AB8CE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Institución de referencia:  </a:t>
            </a:r>
            <a:r>
              <a:rPr lang="en-US" sz="12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Avanza Sólido — México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35411" y="4884520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Diana Isabel Jerónimo Hernández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154683" y="488452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AB8CE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Avanza Sólido (SOFOM)  ·  México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835411" y="51771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Juan Carlos Zambrano Mera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154683" y="517712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AB8CE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COAC Lucha Campesina  ·  Ecuador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835411" y="5469736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Joseph Gifford Sánchez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154683" y="546973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AB8CE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MiCrédito Holding Corp.  ·  Panamá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835411" y="5762344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Carlos Toribio Zapata Erazo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4154683" y="576234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AB8CE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ODEF Financiera  ·  Honduras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7DED373B-2337-4A28-1FEA-AA9145B421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124" t="5592" r="-80" b="61"/>
          <a:stretch>
            <a:fillRect/>
          </a:stretch>
        </p:blipFill>
        <p:spPr>
          <a:xfrm>
            <a:off x="6851190" y="1651518"/>
            <a:ext cx="6184843" cy="52064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39085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PRICING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376734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Cuándo el producto deja de ser una carga y empieza a sostenerse solo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2053931100"/>
              </p:ext>
            </p:extLst>
          </p:nvPr>
        </p:nvGraphicFramePr>
        <p:xfrm>
          <a:off x="457200" y="1751634"/>
          <a:ext cx="68580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635240" y="1371600"/>
            <a:ext cx="4050792" cy="2286000"/>
          </a:xfrm>
          <a:prstGeom prst="roundRect">
            <a:avLst>
              <a:gd name="adj" fmla="val 3600"/>
            </a:avLst>
          </a:prstGeom>
          <a:solidFill>
            <a:srgbClr val="12253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6" name="Text 3"/>
          <p:cNvSpPr/>
          <p:nvPr/>
        </p:nvSpPr>
        <p:spPr>
          <a:xfrm>
            <a:off x="7863840" y="1468058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cruce ocurre en 2027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863840" y="1965960"/>
            <a:ext cx="3611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F1F4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tasa de equilibrio cae de 46,4% (2026) a 19,7% (2027), por debajo del 27% cobrado. A partir de ahí el margen de sostenibilidad es positivo y creciente: 7,3% en 2027 → 15,2% en 2030.</a:t>
            </a:r>
            <a:endParaRPr lang="en-US" i="1" dirty="0"/>
          </a:p>
        </p:txBody>
      </p:sp>
      <p:sp>
        <p:nvSpPr>
          <p:cNvPr id="8" name="Shape 5"/>
          <p:cNvSpPr/>
          <p:nvPr/>
        </p:nvSpPr>
        <p:spPr>
          <a:xfrm>
            <a:off x="7635240" y="3840480"/>
            <a:ext cx="4050792" cy="2596896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9" name="Text 6"/>
          <p:cNvSpPr/>
          <p:nvPr/>
        </p:nvSpPr>
        <p:spPr>
          <a:xfrm>
            <a:off x="7863840" y="4023360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cubre la tasa de equilibrio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863840" y="4644483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de fondeo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9966960" y="4644483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10,3% → 5,1%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7863840" y="5028531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de riesgo</a:t>
            </a: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9966960" y="5028531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6,9% → 1,5%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7863840" y="5412579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operativo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9966960" y="5412579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28,9% → 5,2%</a:t>
            </a: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7863840" y="5796627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tecnológico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9966960" y="5796627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0,3% → 0,1%</a:t>
            </a:r>
            <a:endParaRPr lang="en-US" dirty="0"/>
          </a:p>
        </p:txBody>
      </p:sp>
      <p:pic>
        <p:nvPicPr>
          <p:cNvPr id="18" name="Image 0" descr="/home/claude/build/assets/uah_logo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0" name="Shape 16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1" name="Shape 17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2" name="Text 18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3" name="Text 19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4" name="Text 20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y punto de equilibrio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VIABILIDAD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VAN y TIR: el retorno y el supuesto que lo mueve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5" name="Text 3"/>
          <p:cNvSpPr/>
          <p:nvPr/>
        </p:nvSpPr>
        <p:spPr>
          <a:xfrm>
            <a:off x="612648" y="156362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29,26%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12648" y="227685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 base — TIR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46120" y="137160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8" name="Text 6"/>
          <p:cNvSpPr/>
          <p:nvPr/>
        </p:nvSpPr>
        <p:spPr>
          <a:xfrm>
            <a:off x="3355848" y="156362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912.956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3355848" y="227685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 base — VAN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89320" y="137160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1" name="Text 9"/>
          <p:cNvSpPr/>
          <p:nvPr/>
        </p:nvSpPr>
        <p:spPr>
          <a:xfrm>
            <a:off x="6099048" y="156362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4,4 años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099048" y="227685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 base — Payback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732520" y="137160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4" name="Text 12"/>
          <p:cNvSpPr/>
          <p:nvPr/>
        </p:nvSpPr>
        <p:spPr>
          <a:xfrm>
            <a:off x="8842248" y="156362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948.373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842248" y="227685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 base — Cartera de equilibrio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2920" y="2971800"/>
            <a:ext cx="6720840" cy="960120"/>
          </a:xfrm>
          <a:prstGeom prst="roundRect">
            <a:avLst>
              <a:gd name="adj" fmla="val 7619"/>
            </a:avLst>
          </a:prstGeom>
          <a:solidFill>
            <a:srgbClr val="E9C978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7" name="Text 15"/>
          <p:cNvSpPr/>
          <p:nvPr/>
        </p:nvSpPr>
        <p:spPr>
          <a:xfrm>
            <a:off x="699628" y="2971800"/>
            <a:ext cx="634125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600" b="1" dirty="0">
                <a:solidFill>
                  <a:srgbClr val="0D1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Supuesto clave:  </a:t>
            </a:r>
            <a:r>
              <a:rPr lang="en-US" sz="1600" dirty="0">
                <a:solidFill>
                  <a:srgbClr val="0D1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VAN depende de forma determinante del valor terminal de la cartera al cierre de 2030, no únicamente del flujo operativo anual del período.</a:t>
            </a:r>
            <a:endParaRPr lang="en-US" sz="16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4114800"/>
          <a:ext cx="6720840" cy="1783080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6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Escenario Base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Escenario Pesimista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29,26%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18,74%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 (USD)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912.956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213.103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Payback (años)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Cartera de equilibrio (USD)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948.373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1.604.917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Chart 0"/>
          <p:cNvGraphicFramePr/>
          <p:nvPr>
            <p:extLst>
              <p:ext uri="{D42A27DB-BD31-4B8C-83A1-F6EECF244321}">
                <p14:modId xmlns:p14="http://schemas.microsoft.com/office/powerpoint/2010/main" val="2176343476"/>
              </p:ext>
            </p:extLst>
          </p:nvPr>
        </p:nvGraphicFramePr>
        <p:xfrm>
          <a:off x="7980184" y="3054096"/>
          <a:ext cx="3512188" cy="3182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" name="Image 0" descr="/home/claude/build/assets/uah_logo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2" name="Shape 17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3" name="Shape 18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4" name="Text 19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5" name="Text 20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6" name="Text 21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Viabilidad: VAN y TIR</a:t>
            </a:r>
            <a:endParaRPr lang="en-US" sz="900" dirty="0"/>
          </a:p>
        </p:txBody>
      </p:sp>
      <p:sp>
        <p:nvSpPr>
          <p:cNvPr id="27" name="Text 22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IMPACTO INSTITUCIONAL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73330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Cómo evolucionan los KPI consolidados de Avanza Sólido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36456960"/>
              </p:ext>
            </p:extLst>
          </p:nvPr>
        </p:nvGraphicFramePr>
        <p:xfrm>
          <a:off x="502920" y="1371600"/>
          <a:ext cx="338328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"/>
          <p:cNvGraphicFramePr/>
          <p:nvPr>
            <p:extLst>
              <p:ext uri="{D42A27DB-BD31-4B8C-83A1-F6EECF244321}">
                <p14:modId xmlns:p14="http://schemas.microsoft.com/office/powerpoint/2010/main" val="81328987"/>
              </p:ext>
            </p:extLst>
          </p:nvPr>
        </p:nvGraphicFramePr>
        <p:xfrm>
          <a:off x="3977640" y="1371600"/>
          <a:ext cx="338328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"/>
          <p:cNvGraphicFramePr/>
          <p:nvPr>
            <p:extLst>
              <p:ext uri="{D42A27DB-BD31-4B8C-83A1-F6EECF244321}">
                <p14:modId xmlns:p14="http://schemas.microsoft.com/office/powerpoint/2010/main" val="3868648637"/>
              </p:ext>
            </p:extLst>
          </p:nvPr>
        </p:nvGraphicFramePr>
        <p:xfrm>
          <a:off x="7452360" y="1371600"/>
          <a:ext cx="4233672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 2"/>
          <p:cNvSpPr/>
          <p:nvPr/>
        </p:nvSpPr>
        <p:spPr>
          <a:xfrm>
            <a:off x="502920" y="37033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C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</a:t>
            </a: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proyecto   </a:t>
            </a:r>
            <a:r>
              <a:rPr lang="en-US" sz="1200" b="1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</a:t>
            </a: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proyecto (2030)</a:t>
            </a:r>
            <a:endParaRPr lang="en-US" sz="1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349466"/>
              </p:ext>
            </p:extLst>
          </p:nvPr>
        </p:nvGraphicFramePr>
        <p:xfrm>
          <a:off x="502920" y="4069080"/>
          <a:ext cx="11183110" cy="1969008"/>
        </p:xfrm>
        <a:graphic>
          <a:graphicData uri="http://schemas.openxmlformats.org/drawingml/2006/table">
            <a:tbl>
              <a:tblPr/>
              <a:tblGrid>
                <a:gridCol w="2236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66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6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66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 2025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2030 sin proyecto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2030 con proyecto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Variación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Cartera bruta (USD)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76.761.632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161.225.654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172.796.654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B3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+7,2%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Clientes activos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50.000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124.416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125.634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B3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+1,0%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Resultado neto consolidado (USD)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3.749.584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15.026.322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16.228.938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B3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+8,0%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 &gt; 30 consolidado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4,7%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4,7%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4,6%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B3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-0,1 pp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Image 0" descr="/home/claude/build/assets/uah_logo_blu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10" name="Shape 3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1" name="Shape 4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8" name="Shape 5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3" name="Text 6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14" name="Text 7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15" name="Text 8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institucional</a:t>
            </a:r>
            <a:endParaRPr lang="en-US" sz="900" dirty="0"/>
          </a:p>
        </p:txBody>
      </p:sp>
      <p:sp>
        <p:nvSpPr>
          <p:cNvPr id="16" name="Text 9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39085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· ESTRÉS DEL MODELO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Escenario pesimista extremo: hasta dónde aguanta el proyecto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5" name="Text 3"/>
          <p:cNvSpPr/>
          <p:nvPr/>
        </p:nvSpPr>
        <p:spPr>
          <a:xfrm>
            <a:off x="612648" y="160934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13,09%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12648" y="232257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46120" y="141732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8" name="Text 6"/>
          <p:cNvSpPr/>
          <p:nvPr/>
        </p:nvSpPr>
        <p:spPr>
          <a:xfrm>
            <a:off x="3355848" y="160934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B548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(100.408)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355848" y="232257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— se vuelve negativo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89320" y="141732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1" name="Text 9"/>
          <p:cNvSpPr/>
          <p:nvPr/>
        </p:nvSpPr>
        <p:spPr>
          <a:xfrm>
            <a:off x="6099048" y="160934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4,7 años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099048" y="232257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732520" y="141732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4" name="Text 12"/>
          <p:cNvSpPr/>
          <p:nvPr/>
        </p:nvSpPr>
        <p:spPr>
          <a:xfrm>
            <a:off x="8842248" y="1609344"/>
            <a:ext cx="23865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1.889.111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842248" y="2322576"/>
            <a:ext cx="23865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de equilibrio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2920" y="3017520"/>
            <a:ext cx="6720840" cy="288036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7" name="Text 15"/>
          <p:cNvSpPr/>
          <p:nvPr/>
        </p:nvSpPr>
        <p:spPr>
          <a:xfrm>
            <a:off x="731520" y="3200400"/>
            <a:ext cx="6263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Supuestos respecto del escenario base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31520" y="365760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Captura de nuevos clientes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5029200" y="3675888"/>
            <a:ext cx="192024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20" name="Text 18"/>
          <p:cNvSpPr/>
          <p:nvPr/>
        </p:nvSpPr>
        <p:spPr>
          <a:xfrm>
            <a:off x="5029200" y="3675888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-20%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31520" y="409651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 de mora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5029200" y="4114800"/>
            <a:ext cx="192024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23" name="Text 21"/>
          <p:cNvSpPr/>
          <p:nvPr/>
        </p:nvSpPr>
        <p:spPr>
          <a:xfrm>
            <a:off x="5029200" y="411480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3 pp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731520" y="453542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de la deuda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5029200" y="4553712"/>
            <a:ext cx="192024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26" name="Text 24"/>
          <p:cNvSpPr/>
          <p:nvPr/>
        </p:nvSpPr>
        <p:spPr>
          <a:xfrm>
            <a:off x="5029200" y="4553712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2,5 pp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731520" y="497433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de gastos operativos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5029200" y="4992624"/>
            <a:ext cx="192024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29" name="Text 27"/>
          <p:cNvSpPr/>
          <p:nvPr/>
        </p:nvSpPr>
        <p:spPr>
          <a:xfrm>
            <a:off x="5029200" y="4992624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1,5 veces</a:t>
            </a: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731520" y="541324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 de retención de clientes</a:t>
            </a:r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5029200" y="5431536"/>
            <a:ext cx="192024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32" name="Text 30"/>
          <p:cNvSpPr/>
          <p:nvPr/>
        </p:nvSpPr>
        <p:spPr>
          <a:xfrm>
            <a:off x="5029200" y="5431536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15 pp</a:t>
            </a:r>
            <a:endParaRPr lang="en-US" dirty="0"/>
          </a:p>
        </p:txBody>
      </p:sp>
      <p:sp>
        <p:nvSpPr>
          <p:cNvPr id="33" name="Shape 31"/>
          <p:cNvSpPr/>
          <p:nvPr/>
        </p:nvSpPr>
        <p:spPr>
          <a:xfrm>
            <a:off x="7452360" y="3017520"/>
            <a:ext cx="4233672" cy="2880360"/>
          </a:xfrm>
          <a:prstGeom prst="roundRect">
            <a:avLst>
              <a:gd name="adj" fmla="val 2857"/>
            </a:avLst>
          </a:prstGeom>
          <a:solidFill>
            <a:srgbClr val="0D1B2E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4" name="Text 32"/>
          <p:cNvSpPr/>
          <p:nvPr/>
        </p:nvSpPr>
        <p:spPr>
          <a:xfrm>
            <a:off x="7680960" y="320040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límite del proyecto</a:t>
            </a:r>
            <a:endParaRPr lang="en-US" u="sng" dirty="0"/>
          </a:p>
        </p:txBody>
      </p:sp>
      <p:sp>
        <p:nvSpPr>
          <p:cNvPr id="35" name="Text 33"/>
          <p:cNvSpPr/>
          <p:nvPr/>
        </p:nvSpPr>
        <p:spPr>
          <a:xfrm>
            <a:off x="7680960" y="3611880"/>
            <a:ext cx="37490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dirty="0">
                <a:solidFill>
                  <a:srgbClr val="F1F4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Únicamente bajo una combinación simultánea y sostenida de los cinco supuestos adversos el VAN se vuelve negativo. En el escenario pesimista simple (no extremo), el proyecto permanece viable: VAN USD 213.103 y TIR 18,74%.</a:t>
            </a:r>
            <a:endParaRPr lang="en-US" dirty="0"/>
          </a:p>
        </p:txBody>
      </p:sp>
      <p:pic>
        <p:nvPicPr>
          <p:cNvPr id="36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8" name="Shape 35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9" name="Shape 36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0" name="Text 37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41" name="Text 38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42" name="Text 39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 escenarios</a:t>
            </a:r>
            <a:endParaRPr lang="en-US" sz="900" dirty="0"/>
          </a:p>
        </p:txBody>
      </p:sp>
      <p:sp>
        <p:nvSpPr>
          <p:cNvPr id="43" name="Text 40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· IMPACTO SOCIAL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vínculo entre pobreza, clima y resiliencia productiva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325880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entidades donde opera Avanza Sólido están entre las más vulnerables al cambio climático y, salvo Yucatán, entre las más pobres del país (INEGI, 2024).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02920" y="1847088"/>
            <a:ext cx="3611880" cy="191644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6" name="Shape 4"/>
          <p:cNvSpPr/>
          <p:nvPr/>
        </p:nvSpPr>
        <p:spPr>
          <a:xfrm>
            <a:off x="685800" y="2028602"/>
            <a:ext cx="365760" cy="438045"/>
          </a:xfrm>
          <a:prstGeom prst="ellipse">
            <a:avLst/>
          </a:prstGeom>
          <a:solidFill>
            <a:srgbClr val="1B3A66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7" name="Text 5"/>
          <p:cNvSpPr/>
          <p:nvPr/>
        </p:nvSpPr>
        <p:spPr>
          <a:xfrm>
            <a:off x="1188720" y="1973955"/>
            <a:ext cx="2788920" cy="5475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Financiamiento de adaptación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85800" y="2731671"/>
            <a:ext cx="3246120" cy="7118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Inversiones que reducen pérdidas productivas y protegen los medios de vida de los productores.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279392" y="1847088"/>
            <a:ext cx="3611880" cy="191644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Shape 8"/>
          <p:cNvSpPr/>
          <p:nvPr/>
        </p:nvSpPr>
        <p:spPr>
          <a:xfrm>
            <a:off x="4462272" y="2028602"/>
            <a:ext cx="365760" cy="438045"/>
          </a:xfrm>
          <a:prstGeom prst="ellipse">
            <a:avLst/>
          </a:prstGeom>
          <a:solidFill>
            <a:srgbClr val="3661A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1" name="Text 9"/>
          <p:cNvSpPr/>
          <p:nvPr/>
        </p:nvSpPr>
        <p:spPr>
          <a:xfrm>
            <a:off x="4965192" y="1973955"/>
            <a:ext cx="2788920" cy="5475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Fortalecimiento de capacidades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462272" y="2731671"/>
            <a:ext cx="3246120" cy="7118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Escuela Agroclimática Avanza: educación financiera, gestión de riesgos climáticos y buenas prácticas.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055864" y="1847088"/>
            <a:ext cx="3611880" cy="191644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4" name="Shape 12"/>
          <p:cNvSpPr/>
          <p:nvPr/>
        </p:nvSpPr>
        <p:spPr>
          <a:xfrm>
            <a:off x="8238744" y="2028602"/>
            <a:ext cx="365760" cy="438045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5" name="Text 13"/>
          <p:cNvSpPr/>
          <p:nvPr/>
        </p:nvSpPr>
        <p:spPr>
          <a:xfrm>
            <a:off x="8741664" y="1973955"/>
            <a:ext cx="2788920" cy="5475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Monitoreo de bienestar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238744" y="2731671"/>
            <a:ext cx="3246120" cy="7118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Medición de pobreza multidimensional para evaluar la resiliencia económica y social de los hogares.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02920" y="3919651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5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 2030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502920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12253F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19" name="Text 17"/>
          <p:cNvSpPr/>
          <p:nvPr/>
        </p:nvSpPr>
        <p:spPr>
          <a:xfrm>
            <a:off x="612648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1.800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12648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nuevos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2130552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3661AA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22" name="Text 20"/>
          <p:cNvSpPr/>
          <p:nvPr/>
        </p:nvSpPr>
        <p:spPr>
          <a:xfrm>
            <a:off x="2240280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50%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2240280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mujeres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758184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12253F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25" name="Text 23"/>
          <p:cNvSpPr/>
          <p:nvPr/>
        </p:nvSpPr>
        <p:spPr>
          <a:xfrm>
            <a:off x="3867912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3867912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rural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385816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3661AA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28" name="Text 26"/>
          <p:cNvSpPr/>
          <p:nvPr/>
        </p:nvSpPr>
        <p:spPr>
          <a:xfrm>
            <a:off x="5495544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1.800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5495544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capacitados en educación financiera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7013448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12253F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31" name="Text 29"/>
          <p:cNvSpPr/>
          <p:nvPr/>
        </p:nvSpPr>
        <p:spPr>
          <a:xfrm>
            <a:off x="7123176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1.800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123176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capacitados en resiliencia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641080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3661AA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34" name="Text 32"/>
          <p:cNvSpPr/>
          <p:nvPr/>
        </p:nvSpPr>
        <p:spPr>
          <a:xfrm>
            <a:off x="8750808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8%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8750808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variación en índice de pobreza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10268712" y="4317748"/>
            <a:ext cx="1572768" cy="1681604"/>
          </a:xfrm>
          <a:prstGeom prst="roundRect">
            <a:avLst>
              <a:gd name="adj" fmla="val 5161"/>
            </a:avLst>
          </a:prstGeom>
          <a:solidFill>
            <a:srgbClr val="12253F"/>
          </a:solidFill>
          <a:ln/>
        </p:spPr>
        <p:txBody>
          <a:bodyPr/>
          <a:lstStyle/>
          <a:p>
            <a:pPr algn="ctr"/>
            <a:endParaRPr lang="es-EC"/>
          </a:p>
        </p:txBody>
      </p:sp>
      <p:sp>
        <p:nvSpPr>
          <p:cNvPr id="37" name="Text 35"/>
          <p:cNvSpPr/>
          <p:nvPr/>
        </p:nvSpPr>
        <p:spPr>
          <a:xfrm>
            <a:off x="10378440" y="4454908"/>
            <a:ext cx="1353312" cy="672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10378440" y="5049268"/>
            <a:ext cx="1353312" cy="737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acceden por primera vez a crédito formal</a:t>
            </a:r>
            <a:endParaRPr lang="en-US" sz="1600" dirty="0"/>
          </a:p>
        </p:txBody>
      </p:sp>
      <p:pic>
        <p:nvPicPr>
          <p:cNvPr id="39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40" name="Shape 37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1" name="Shape 38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2" name="Shape 39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3" name="Text 40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44" name="Text 41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45" name="Text 42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social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· RIESGOS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623060" y="61228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tres riesgos más relevantes y su mitigación concreta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1118311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5" name="Text 3"/>
          <p:cNvSpPr/>
          <p:nvPr/>
        </p:nvSpPr>
        <p:spPr>
          <a:xfrm>
            <a:off x="731520" y="155448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2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Fallas tecnológicas en YAPU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31520" y="2194560"/>
            <a:ext cx="1783080" cy="237744"/>
          </a:xfrm>
          <a:prstGeom prst="roundRect">
            <a:avLst>
              <a:gd name="adj" fmla="val 50000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 sz="3200"/>
          </a:p>
        </p:txBody>
      </p:sp>
      <p:sp>
        <p:nvSpPr>
          <p:cNvPr id="7" name="Text 5"/>
          <p:cNvSpPr/>
          <p:nvPr/>
        </p:nvSpPr>
        <p:spPr>
          <a:xfrm>
            <a:off x="731520" y="2194560"/>
            <a:ext cx="1783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PROBABILIDAD: MEDIA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606040" y="2194560"/>
            <a:ext cx="141732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3200"/>
          </a:p>
        </p:txBody>
      </p:sp>
      <p:sp>
        <p:nvSpPr>
          <p:cNvPr id="9" name="Text 7"/>
          <p:cNvSpPr/>
          <p:nvPr/>
        </p:nvSpPr>
        <p:spPr>
          <a:xfrm>
            <a:off x="2606040" y="21945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ALTO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1600200"/>
            <a:ext cx="0" cy="1051560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11" name="Text 9"/>
          <p:cNvSpPr/>
          <p:nvPr/>
        </p:nvSpPr>
        <p:spPr>
          <a:xfrm>
            <a:off x="4572000" y="1581912"/>
            <a:ext cx="6903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Mitigación:  </a:t>
            </a:r>
            <a:r>
              <a:rPr lang="en-US" sz="20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 por fases en el piloto. Plan de contingencia TI. Capacitación continua de usuarios.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02920" y="2990088"/>
            <a:ext cx="1118311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13" name="Text 11"/>
          <p:cNvSpPr/>
          <p:nvPr/>
        </p:nvSpPr>
        <p:spPr>
          <a:xfrm>
            <a:off x="731520" y="3127248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2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Eventos climáticos extremos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731520" y="3767328"/>
            <a:ext cx="1783080" cy="237744"/>
          </a:xfrm>
          <a:prstGeom prst="roundRect">
            <a:avLst>
              <a:gd name="adj" fmla="val 50000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15" name="Text 13"/>
          <p:cNvSpPr/>
          <p:nvPr/>
        </p:nvSpPr>
        <p:spPr>
          <a:xfrm>
            <a:off x="731520" y="3767328"/>
            <a:ext cx="1783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PROBABILIDAD: MEDIA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606040" y="3767328"/>
            <a:ext cx="141732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17" name="Text 15"/>
          <p:cNvSpPr/>
          <p:nvPr/>
        </p:nvSpPr>
        <p:spPr>
          <a:xfrm>
            <a:off x="2606040" y="3767328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ALTO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343400" y="3172968"/>
            <a:ext cx="0" cy="1051560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19" name="Text 17"/>
          <p:cNvSpPr/>
          <p:nvPr/>
        </p:nvSpPr>
        <p:spPr>
          <a:xfrm>
            <a:off x="4572000" y="3154680"/>
            <a:ext cx="6903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Mitigación:  </a:t>
            </a:r>
            <a:r>
              <a:rPr lang="en-US" sz="20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Diversificación de actividades y zonas geográficas. Límites de colocación por mora, producto y zona. Alerta temprana.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502920" y="4562856"/>
            <a:ext cx="1118311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21" name="Text 19"/>
          <p:cNvSpPr/>
          <p:nvPr/>
        </p:nvSpPr>
        <p:spPr>
          <a:xfrm>
            <a:off x="731520" y="4700016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2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Errores metodológicos de evaluación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731520" y="5340096"/>
            <a:ext cx="1783080" cy="237744"/>
          </a:xfrm>
          <a:prstGeom prst="roundRect">
            <a:avLst>
              <a:gd name="adj" fmla="val 50000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23" name="Text 21"/>
          <p:cNvSpPr/>
          <p:nvPr/>
        </p:nvSpPr>
        <p:spPr>
          <a:xfrm>
            <a:off x="731520" y="5340096"/>
            <a:ext cx="1783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PROBABILIDAD: MEDIA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606040" y="5340096"/>
            <a:ext cx="1417320" cy="237744"/>
          </a:xfrm>
          <a:prstGeom prst="roundRect">
            <a:avLst>
              <a:gd name="adj" fmla="val 50000"/>
            </a:avLst>
          </a:prstGeom>
          <a:solidFill>
            <a:srgbClr val="B5482F"/>
          </a:solidFill>
          <a:ln/>
        </p:spPr>
        <p:txBody>
          <a:bodyPr/>
          <a:lstStyle/>
          <a:p>
            <a:endParaRPr lang="es-EC" sz="2800"/>
          </a:p>
        </p:txBody>
      </p:sp>
      <p:sp>
        <p:nvSpPr>
          <p:cNvPr id="25" name="Text 23"/>
          <p:cNvSpPr/>
          <p:nvPr/>
        </p:nvSpPr>
        <p:spPr>
          <a:xfrm>
            <a:off x="2606040" y="5340096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ALTO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343400" y="4745736"/>
            <a:ext cx="0" cy="1051560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27" name="Text 25"/>
          <p:cNvSpPr/>
          <p:nvPr/>
        </p:nvSpPr>
        <p:spPr>
          <a:xfrm>
            <a:off x="4572000" y="4727448"/>
            <a:ext cx="6903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Mitigación:  </a:t>
            </a:r>
            <a:r>
              <a:rPr lang="en-US" sz="20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Revisión periódica de políticas y condiciones. Base de datos de precios y rendimientos por actividad y zona. Capacitación permanente a asesores.</a:t>
            </a:r>
            <a:endParaRPr lang="en-US" sz="2000" dirty="0"/>
          </a:p>
        </p:txBody>
      </p:sp>
      <p:pic>
        <p:nvPicPr>
          <p:cNvPr id="28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9" name="Shape 26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0" name="Shape 27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1" name="Shape 28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2" name="Text 29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33" name="Text 30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34" name="Text 31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Riesgos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· EJECUCIÓN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 de implantación por fases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280160" y="2148840"/>
            <a:ext cx="9601200" cy="0"/>
          </a:xfrm>
          <a:prstGeom prst="line">
            <a:avLst/>
          </a:prstGeom>
          <a:noFill/>
          <a:ln w="25400">
            <a:solidFill>
              <a:srgbClr val="DCE2EA"/>
            </a:solidFill>
            <a:prstDash val="dash"/>
          </a:ln>
        </p:spPr>
        <p:txBody>
          <a:bodyPr/>
          <a:lstStyle/>
          <a:p>
            <a:endParaRPr lang="es-EC" sz="3200"/>
          </a:p>
        </p:txBody>
      </p:sp>
      <p:sp>
        <p:nvSpPr>
          <p:cNvPr id="5" name="Shape 3"/>
          <p:cNvSpPr/>
          <p:nvPr/>
        </p:nvSpPr>
        <p:spPr>
          <a:xfrm>
            <a:off x="1051560" y="1417320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12253F"/>
          </a:solidFill>
          <a:ln/>
        </p:spPr>
        <p:txBody>
          <a:bodyPr/>
          <a:lstStyle/>
          <a:p>
            <a:endParaRPr lang="es-EC" sz="3200"/>
          </a:p>
        </p:txBody>
      </p:sp>
      <p:sp>
        <p:nvSpPr>
          <p:cNvPr id="6" name="Text 4"/>
          <p:cNvSpPr/>
          <p:nvPr/>
        </p:nvSpPr>
        <p:spPr>
          <a:xfrm>
            <a:off x="1051560" y="1417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– Sep 2025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2194560" y="2011680"/>
            <a:ext cx="256032" cy="256032"/>
          </a:xfrm>
          <a:prstGeom prst="ellipse">
            <a:avLst/>
          </a:prstGeom>
          <a:solidFill>
            <a:srgbClr val="12253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8" name="Shape 6"/>
          <p:cNvSpPr/>
          <p:nvPr/>
        </p:nvSpPr>
        <p:spPr>
          <a:xfrm>
            <a:off x="594360" y="2606040"/>
            <a:ext cx="3383280" cy="3520440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9" name="Shape 7"/>
          <p:cNvSpPr/>
          <p:nvPr/>
        </p:nvSpPr>
        <p:spPr>
          <a:xfrm>
            <a:off x="594360" y="2606040"/>
            <a:ext cx="3383280" cy="502920"/>
          </a:xfrm>
          <a:prstGeom prst="roundRect">
            <a:avLst>
              <a:gd name="adj" fmla="val 16364"/>
            </a:avLst>
          </a:prstGeom>
          <a:solidFill>
            <a:srgbClr val="12253F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10" name="Shape 8"/>
          <p:cNvSpPr/>
          <p:nvPr/>
        </p:nvSpPr>
        <p:spPr>
          <a:xfrm>
            <a:off x="594360" y="2880360"/>
            <a:ext cx="3383280" cy="228600"/>
          </a:xfrm>
          <a:prstGeom prst="rect">
            <a:avLst/>
          </a:prstGeom>
          <a:solidFill>
            <a:srgbClr val="12253F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11" name="Text 9"/>
          <p:cNvSpPr/>
          <p:nvPr/>
        </p:nvSpPr>
        <p:spPr>
          <a:xfrm>
            <a:off x="777240" y="260604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Fase 1 · Preoperativa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795528" y="3502818"/>
            <a:ext cx="73152" cy="73152"/>
          </a:xfrm>
          <a:prstGeom prst="ellipse">
            <a:avLst/>
          </a:prstGeom>
          <a:solidFill>
            <a:srgbClr val="12253F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13" name="Text 11"/>
          <p:cNvSpPr/>
          <p:nvPr/>
        </p:nvSpPr>
        <p:spPr>
          <a:xfrm>
            <a:off x="960120" y="323697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Políticas, condiciones y procesos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795528" y="4280058"/>
            <a:ext cx="73152" cy="73152"/>
          </a:xfrm>
          <a:prstGeom prst="ellipse">
            <a:avLst/>
          </a:prstGeom>
          <a:solidFill>
            <a:srgbClr val="12253F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15" name="Text 13"/>
          <p:cNvSpPr/>
          <p:nvPr/>
        </p:nvSpPr>
        <p:spPr>
          <a:xfrm>
            <a:off x="960120" y="401421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Adecuación del Core y del sistema YAPU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795528" y="5057298"/>
            <a:ext cx="73152" cy="73152"/>
          </a:xfrm>
          <a:prstGeom prst="ellipse">
            <a:avLst/>
          </a:prstGeom>
          <a:solidFill>
            <a:srgbClr val="12253F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17" name="Text 15"/>
          <p:cNvSpPr/>
          <p:nvPr/>
        </p:nvSpPr>
        <p:spPr>
          <a:xfrm>
            <a:off x="960120" y="479145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Conformación y capacitación del equipo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828032" y="1417320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 sz="3200"/>
          </a:p>
        </p:txBody>
      </p:sp>
      <p:sp>
        <p:nvSpPr>
          <p:cNvPr id="19" name="Text 17"/>
          <p:cNvSpPr/>
          <p:nvPr/>
        </p:nvSpPr>
        <p:spPr>
          <a:xfrm>
            <a:off x="4828032" y="1417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 2025 – Mar 2026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5971032" y="2011680"/>
            <a:ext cx="256032" cy="256032"/>
          </a:xfrm>
          <a:prstGeom prst="ellipse">
            <a:avLst/>
          </a:prstGeom>
          <a:solidFill>
            <a:srgbClr val="3661A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1" name="Shape 19"/>
          <p:cNvSpPr/>
          <p:nvPr/>
        </p:nvSpPr>
        <p:spPr>
          <a:xfrm>
            <a:off x="4370832" y="2606040"/>
            <a:ext cx="3383280" cy="3520440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2" name="Shape 20"/>
          <p:cNvSpPr/>
          <p:nvPr/>
        </p:nvSpPr>
        <p:spPr>
          <a:xfrm>
            <a:off x="4370832" y="2606040"/>
            <a:ext cx="3383280" cy="502920"/>
          </a:xfrm>
          <a:prstGeom prst="roundRect">
            <a:avLst>
              <a:gd name="adj" fmla="val 16364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23" name="Shape 21"/>
          <p:cNvSpPr/>
          <p:nvPr/>
        </p:nvSpPr>
        <p:spPr>
          <a:xfrm>
            <a:off x="4370832" y="2880360"/>
            <a:ext cx="3383280" cy="228600"/>
          </a:xfrm>
          <a:prstGeom prst="rect">
            <a:avLst/>
          </a:prstGeom>
          <a:solidFill>
            <a:srgbClr val="3661AA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24" name="Text 22"/>
          <p:cNvSpPr/>
          <p:nvPr/>
        </p:nvSpPr>
        <p:spPr>
          <a:xfrm>
            <a:off x="4553712" y="260604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Fase 2 · Piloto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4572000" y="3502818"/>
            <a:ext cx="73152" cy="73152"/>
          </a:xfrm>
          <a:prstGeom prst="ellipse">
            <a:avLst/>
          </a:prstGeom>
          <a:solidFill>
            <a:srgbClr val="3661AA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26" name="Text 24"/>
          <p:cNvSpPr/>
          <p:nvPr/>
        </p:nvSpPr>
        <p:spPr>
          <a:xfrm>
            <a:off x="4736592" y="323697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 productores</a:t>
            </a:r>
            <a:endParaRPr lang="en-US" dirty="0"/>
          </a:p>
        </p:txBody>
      </p:sp>
      <p:sp>
        <p:nvSpPr>
          <p:cNvPr id="27" name="Shape 25"/>
          <p:cNvSpPr/>
          <p:nvPr/>
        </p:nvSpPr>
        <p:spPr>
          <a:xfrm>
            <a:off x="4572000" y="4280058"/>
            <a:ext cx="73152" cy="73152"/>
          </a:xfrm>
          <a:prstGeom prst="ellipse">
            <a:avLst/>
          </a:prstGeom>
          <a:solidFill>
            <a:srgbClr val="3661AA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28" name="Text 26"/>
          <p:cNvSpPr/>
          <p:nvPr/>
        </p:nvSpPr>
        <p:spPr>
          <a:xfrm>
            <a:off x="4736592" y="401421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Validación de metodologías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4572000" y="5057298"/>
            <a:ext cx="73152" cy="73152"/>
          </a:xfrm>
          <a:prstGeom prst="ellipse">
            <a:avLst/>
          </a:prstGeom>
          <a:solidFill>
            <a:srgbClr val="3661AA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30" name="Text 28"/>
          <p:cNvSpPr/>
          <p:nvPr/>
        </p:nvSpPr>
        <p:spPr>
          <a:xfrm>
            <a:off x="4736592" y="479145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Validación de contenidos de educación financiera</a:t>
            </a:r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8604504" y="1417320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C9971F"/>
          </a:solidFill>
          <a:ln/>
        </p:spPr>
        <p:txBody>
          <a:bodyPr/>
          <a:lstStyle/>
          <a:p>
            <a:endParaRPr lang="es-EC" sz="3200"/>
          </a:p>
        </p:txBody>
      </p:sp>
      <p:sp>
        <p:nvSpPr>
          <p:cNvPr id="32" name="Text 30"/>
          <p:cNvSpPr/>
          <p:nvPr/>
        </p:nvSpPr>
        <p:spPr>
          <a:xfrm>
            <a:off x="8604504" y="1417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 2027 – Dic 2030</a:t>
            </a:r>
            <a:endParaRPr lang="en-US" dirty="0"/>
          </a:p>
        </p:txBody>
      </p:sp>
      <p:sp>
        <p:nvSpPr>
          <p:cNvPr id="33" name="Shape 31"/>
          <p:cNvSpPr/>
          <p:nvPr/>
        </p:nvSpPr>
        <p:spPr>
          <a:xfrm>
            <a:off x="9747504" y="2011680"/>
            <a:ext cx="256032" cy="256032"/>
          </a:xfrm>
          <a:prstGeom prst="ellipse">
            <a:avLst/>
          </a:prstGeom>
          <a:solidFill>
            <a:srgbClr val="C9971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4" name="Shape 32"/>
          <p:cNvSpPr/>
          <p:nvPr/>
        </p:nvSpPr>
        <p:spPr>
          <a:xfrm>
            <a:off x="8147304" y="2762154"/>
            <a:ext cx="3383280" cy="3520440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5" name="Shape 33"/>
          <p:cNvSpPr/>
          <p:nvPr/>
        </p:nvSpPr>
        <p:spPr>
          <a:xfrm>
            <a:off x="8147304" y="2606040"/>
            <a:ext cx="3383280" cy="502920"/>
          </a:xfrm>
          <a:prstGeom prst="roundRect">
            <a:avLst>
              <a:gd name="adj" fmla="val 16364"/>
            </a:avLst>
          </a:prstGeom>
          <a:solidFill>
            <a:srgbClr val="C9971F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36" name="Shape 34"/>
          <p:cNvSpPr/>
          <p:nvPr/>
        </p:nvSpPr>
        <p:spPr>
          <a:xfrm>
            <a:off x="8147304" y="2880360"/>
            <a:ext cx="3383280" cy="228600"/>
          </a:xfrm>
          <a:prstGeom prst="rect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37" name="Text 35"/>
          <p:cNvSpPr/>
          <p:nvPr/>
        </p:nvSpPr>
        <p:spPr>
          <a:xfrm>
            <a:off x="8330184" y="260604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Fase 3 · Producción</a:t>
            </a:r>
            <a:endParaRPr lang="en-US" dirty="0"/>
          </a:p>
        </p:txBody>
      </p:sp>
      <p:sp>
        <p:nvSpPr>
          <p:cNvPr id="38" name="Shape 36"/>
          <p:cNvSpPr/>
          <p:nvPr/>
        </p:nvSpPr>
        <p:spPr>
          <a:xfrm>
            <a:off x="8348472" y="3502818"/>
            <a:ext cx="73152" cy="73152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39" name="Text 37"/>
          <p:cNvSpPr/>
          <p:nvPr/>
        </p:nvSpPr>
        <p:spPr>
          <a:xfrm>
            <a:off x="8513064" y="323697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 del producto a escala</a:t>
            </a:r>
            <a:endParaRPr lang="en-US" dirty="0"/>
          </a:p>
        </p:txBody>
      </p:sp>
      <p:sp>
        <p:nvSpPr>
          <p:cNvPr id="40" name="Shape 38"/>
          <p:cNvSpPr/>
          <p:nvPr/>
        </p:nvSpPr>
        <p:spPr>
          <a:xfrm>
            <a:off x="8348472" y="4123944"/>
            <a:ext cx="73152" cy="73152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41" name="Text 39"/>
          <p:cNvSpPr/>
          <p:nvPr/>
        </p:nvSpPr>
        <p:spPr>
          <a:xfrm>
            <a:off x="8513064" y="401421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 de metodologías</a:t>
            </a:r>
            <a:endParaRPr lang="en-US" dirty="0"/>
          </a:p>
        </p:txBody>
      </p:sp>
      <p:sp>
        <p:nvSpPr>
          <p:cNvPr id="42" name="Shape 40"/>
          <p:cNvSpPr/>
          <p:nvPr/>
        </p:nvSpPr>
        <p:spPr>
          <a:xfrm>
            <a:off x="8348472" y="4901184"/>
            <a:ext cx="73152" cy="73152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 sz="3600"/>
          </a:p>
        </p:txBody>
      </p:sp>
      <p:sp>
        <p:nvSpPr>
          <p:cNvPr id="43" name="Text 41"/>
          <p:cNvSpPr/>
          <p:nvPr/>
        </p:nvSpPr>
        <p:spPr>
          <a:xfrm>
            <a:off x="8513064" y="4791456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Programas de educación financiera y capacitación técnica</a:t>
            </a:r>
            <a:endParaRPr lang="en-US" dirty="0"/>
          </a:p>
        </p:txBody>
      </p:sp>
      <p:pic>
        <p:nvPicPr>
          <p:cNvPr id="44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45" name="Shape 42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6" name="Shape 43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7" name="Shape 44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8" name="Text 45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49" name="Text 46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50" name="Text 47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implantación</a:t>
            </a:r>
            <a:endParaRPr lang="en-US" sz="900" dirty="0"/>
          </a:p>
        </p:txBody>
      </p:sp>
      <p:sp>
        <p:nvSpPr>
          <p:cNvPr id="51" name="Text 48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1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6858000"/>
          </a:xfrm>
          <a:prstGeom prst="rect">
            <a:avLst/>
          </a:prstGeom>
          <a:solidFill>
            <a:srgbClr val="132A4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457200" y="502920"/>
            <a:ext cx="538582" cy="538582"/>
          </a:xfrm>
          <a:prstGeom prst="ellipse">
            <a:avLst/>
          </a:prstGeom>
          <a:solidFill>
            <a:srgbClr val="1F6F5C"/>
          </a:solidFill>
          <a:ln w="67323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Shape 2"/>
          <p:cNvSpPr/>
          <p:nvPr/>
        </p:nvSpPr>
        <p:spPr>
          <a:xfrm rot="8100000">
            <a:off x="586460" y="616022"/>
            <a:ext cx="280062" cy="280062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5" name="Shape 3"/>
          <p:cNvSpPr/>
          <p:nvPr/>
        </p:nvSpPr>
        <p:spPr>
          <a:xfrm>
            <a:off x="812664" y="826069"/>
            <a:ext cx="86173" cy="86173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6" name="Text 4"/>
          <p:cNvSpPr/>
          <p:nvPr/>
        </p:nvSpPr>
        <p:spPr>
          <a:xfrm>
            <a:off x="1117397" y="476860"/>
            <a:ext cx="2834640" cy="33392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1425" b="1" dirty="0">
                <a:solidFill>
                  <a:srgbClr val="E9C9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1425" dirty="0"/>
          </a:p>
        </p:txBody>
      </p:sp>
      <p:sp>
        <p:nvSpPr>
          <p:cNvPr id="7" name="Text 5"/>
          <p:cNvSpPr/>
          <p:nvPr/>
        </p:nvSpPr>
        <p:spPr>
          <a:xfrm>
            <a:off x="1117397" y="804526"/>
            <a:ext cx="2834640" cy="215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60" kern="0" spc="12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457200" y="14173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 Y RECOMENDACIÓN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96596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proyecto es viable, la IMF está en posición de ejecutarlo, y tiene sentido seguir adelante.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57200" y="3709566"/>
            <a:ext cx="82296" cy="82296"/>
          </a:xfrm>
          <a:prstGeom prst="ellipse">
            <a:avLst/>
          </a:prstGeom>
          <a:solidFill>
            <a:srgbClr val="6E8FC2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1" name="Text 9"/>
          <p:cNvSpPr/>
          <p:nvPr/>
        </p:nvSpPr>
        <p:spPr>
          <a:xfrm>
            <a:off x="658368" y="3612996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Viabilidad financiera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" y="3913632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 29,3% y VAN positivo incluso en el escenario pesimista simple.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4615489"/>
            <a:ext cx="82296" cy="82296"/>
          </a:xfrm>
          <a:prstGeom prst="ellipse">
            <a:avLst/>
          </a:prstGeom>
          <a:solidFill>
            <a:srgbClr val="6E8FC2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4" name="Text 12"/>
          <p:cNvSpPr/>
          <p:nvPr/>
        </p:nvSpPr>
        <p:spPr>
          <a:xfrm>
            <a:off x="658368" y="4518919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medible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8368" y="4819555"/>
            <a:ext cx="30449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1.800 productores rurales atendidos, 50% mujeres, con métricas de resiliencia y pobreza.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5476808"/>
            <a:ext cx="82296" cy="82296"/>
          </a:xfrm>
          <a:prstGeom prst="ellipse">
            <a:avLst/>
          </a:prstGeom>
          <a:solidFill>
            <a:srgbClr val="6E8FC2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7" name="Text 15"/>
          <p:cNvSpPr/>
          <p:nvPr/>
        </p:nvSpPr>
        <p:spPr>
          <a:xfrm>
            <a:off x="658368" y="538023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acotado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58368" y="5680874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VAN solo se revierte bajo estrés extremo y simultáneo de cinco variables.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16052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RECOMENDACIONES PARA AVANZAR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4160520" y="960120"/>
            <a:ext cx="3703320" cy="1600200"/>
          </a:xfrm>
          <a:prstGeom prst="roundRect">
            <a:avLst>
              <a:gd name="adj" fmla="val 5143"/>
            </a:avLst>
          </a:prstGeom>
          <a:solidFill>
            <a:srgbClr val="132A4A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21" name="Text 19"/>
          <p:cNvSpPr/>
          <p:nvPr/>
        </p:nvSpPr>
        <p:spPr>
          <a:xfrm>
            <a:off x="4343400" y="108813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8F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4343400" y="1139658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financieros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343400" y="1783080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Movilizar fondeo interno y externo: BID Invest, IFC del Banco Mundial y FIRA.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092440" y="960120"/>
            <a:ext cx="3703320" cy="1600200"/>
          </a:xfrm>
          <a:prstGeom prst="roundRect">
            <a:avLst>
              <a:gd name="adj" fmla="val 5143"/>
            </a:avLst>
          </a:prstGeom>
          <a:solidFill>
            <a:srgbClr val="132A4A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25" name="Text 23"/>
          <p:cNvSpPr/>
          <p:nvPr/>
        </p:nvSpPr>
        <p:spPr>
          <a:xfrm>
            <a:off x="8275320" y="108813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8F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8275320" y="1139658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8275320" y="1783080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Afinamiento y validación de la metodología de evaluación de impacto climático.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160520" y="2743200"/>
            <a:ext cx="3703320" cy="1600200"/>
          </a:xfrm>
          <a:prstGeom prst="roundRect">
            <a:avLst>
              <a:gd name="adj" fmla="val 5143"/>
            </a:avLst>
          </a:prstGeom>
          <a:solidFill>
            <a:srgbClr val="132A4A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29" name="Text 27"/>
          <p:cNvSpPr/>
          <p:nvPr/>
        </p:nvSpPr>
        <p:spPr>
          <a:xfrm>
            <a:off x="4343400" y="287121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8F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800" dirty="0"/>
          </a:p>
        </p:txBody>
      </p:sp>
      <p:sp>
        <p:nvSpPr>
          <p:cNvPr id="30" name="Text 28"/>
          <p:cNvSpPr/>
          <p:nvPr/>
        </p:nvSpPr>
        <p:spPr>
          <a:xfrm>
            <a:off x="4343400" y="2922738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Preparación interna</a:t>
            </a: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4343400" y="3566160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Completar manuales y adecuaciones tecnológicas para la aprobación institucional.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8092440" y="2743200"/>
            <a:ext cx="3703320" cy="1600200"/>
          </a:xfrm>
          <a:prstGeom prst="roundRect">
            <a:avLst>
              <a:gd name="adj" fmla="val 5143"/>
            </a:avLst>
          </a:prstGeom>
          <a:solidFill>
            <a:srgbClr val="132A4A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s-EC" sz="2800"/>
          </a:p>
        </p:txBody>
      </p:sp>
      <p:sp>
        <p:nvSpPr>
          <p:cNvPr id="33" name="Text 31"/>
          <p:cNvSpPr/>
          <p:nvPr/>
        </p:nvSpPr>
        <p:spPr>
          <a:xfrm>
            <a:off x="8275320" y="287121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8F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8275320" y="2922738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de incentivos</a:t>
            </a: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8275320" y="3566160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Inversión que premie el logro de objetivos: condonación o reducción de tasa.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160520" y="4526280"/>
            <a:ext cx="3703320" cy="1600200"/>
          </a:xfrm>
          <a:prstGeom prst="roundRect">
            <a:avLst>
              <a:gd name="adj" fmla="val 5143"/>
            </a:avLst>
          </a:prstGeom>
          <a:solidFill>
            <a:srgbClr val="132A4A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s-EC" sz="3600"/>
          </a:p>
        </p:txBody>
      </p:sp>
      <p:sp>
        <p:nvSpPr>
          <p:cNvPr id="37" name="Text 35"/>
          <p:cNvSpPr/>
          <p:nvPr/>
        </p:nvSpPr>
        <p:spPr>
          <a:xfrm>
            <a:off x="4343400" y="465429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8F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800" dirty="0"/>
          </a:p>
        </p:txBody>
      </p:sp>
      <p:sp>
        <p:nvSpPr>
          <p:cNvPr id="38" name="Text 36"/>
          <p:cNvSpPr/>
          <p:nvPr/>
        </p:nvSpPr>
        <p:spPr>
          <a:xfrm>
            <a:off x="4343400" y="4705818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Piloto a producción</a:t>
            </a:r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4343400" y="5349240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Planificación del piloto para cumplir la fase de producción en todas las sucursales a tiempo.</a:t>
            </a:r>
            <a:endParaRPr lang="en-US" sz="1600" dirty="0"/>
          </a:p>
        </p:txBody>
      </p:sp>
      <p:pic>
        <p:nvPicPr>
          <p:cNvPr id="41" name="Image 1" descr="/home/claude/build/assets/uah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42" name="Shape 38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3" name="Shape 39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4" name="Shape 40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45" name="Text 41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E9C9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46" name="Text 42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47" name="Text 43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48" name="Text 44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16</a:t>
            </a:r>
            <a:endParaRPr lang="en-US" sz="1100" dirty="0"/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52100524-FB9E-7CF8-5665-D7967B3E419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4" t="26341" r="16197" b="24077"/>
          <a:stretch>
            <a:fillRect/>
          </a:stretch>
        </p:blipFill>
        <p:spPr bwMode="auto">
          <a:xfrm>
            <a:off x="8220579" y="4572000"/>
            <a:ext cx="3552409" cy="1554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7877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EL PROBLEMA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94904" y="2835772"/>
            <a:ext cx="3838436" cy="4217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1B1F27"/>
                </a:solidFill>
                <a:latin typeface="Proxima Nova" panose="02000506030000020004" pitchFamily="50" charset="0"/>
                <a:ea typeface="Cambria" pitchFamily="34" charset="-122"/>
              </a:rPr>
              <a:t>Francisco</a:t>
            </a:r>
            <a:endParaRPr lang="en-US" sz="5400" dirty="0">
              <a:latin typeface="Proxima Nova" panose="02000506030000020004" pitchFamily="50" charset="0"/>
            </a:endParaRPr>
          </a:p>
        </p:txBody>
      </p:sp>
      <p:pic>
        <p:nvPicPr>
          <p:cNvPr id="20" name="Image 1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2" name="Shape 18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3" name="Shape 19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4" name="Text 20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5" name="Text 21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6" name="Text 22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16</a:t>
            </a:r>
            <a:endParaRPr lang="en-US" sz="9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7D74A-B4AF-3450-CCD6-E1B5DB7529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59" r="17914"/>
          <a:stretch>
            <a:fillRect/>
          </a:stretch>
        </p:blipFill>
        <p:spPr>
          <a:xfrm>
            <a:off x="5240202" y="602170"/>
            <a:ext cx="6951798" cy="57871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C65C0-2E45-30CC-B3B9-B5EC34CB7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D1C624F-54A1-8254-86AA-186E446A8A54}"/>
              </a:ext>
            </a:extLst>
          </p:cNvPr>
          <p:cNvSpPr/>
          <p:nvPr/>
        </p:nvSpPr>
        <p:spPr>
          <a:xfrm>
            <a:off x="502920" y="17877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EL PROBLEMA</a:t>
            </a:r>
            <a:endParaRPr lang="en-US" sz="1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24CB728-10AA-EC54-8961-8CE6B00CE968}"/>
              </a:ext>
            </a:extLst>
          </p:cNvPr>
          <p:cNvSpPr/>
          <p:nvPr/>
        </p:nvSpPr>
        <p:spPr>
          <a:xfrm>
            <a:off x="2030266" y="753573"/>
            <a:ext cx="813146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solidFill>
                  <a:srgbClr val="1B1F27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Una brecha de mercado entre el riesgo climático y el financiamiento formal</a:t>
            </a:r>
            <a:endParaRPr lang="en-US" sz="3000" dirty="0">
              <a:latin typeface="Proxima Nova" panose="02000506030000020004" pitchFamily="50" charset="0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1382E76-6F60-CDC3-93C5-DAB554DB0905}"/>
              </a:ext>
            </a:extLst>
          </p:cNvPr>
          <p:cNvSpPr/>
          <p:nvPr/>
        </p:nvSpPr>
        <p:spPr>
          <a:xfrm>
            <a:off x="727247" y="1642016"/>
            <a:ext cx="3940404" cy="4214048"/>
          </a:xfrm>
          <a:prstGeom prst="roundRect">
            <a:avLst>
              <a:gd name="adj" fmla="val 2198"/>
            </a:avLst>
          </a:prstGeom>
          <a:solidFill>
            <a:srgbClr val="1B3A66"/>
          </a:solidFill>
          <a:ln/>
        </p:spPr>
        <p:txBody>
          <a:bodyPr/>
          <a:lstStyle/>
          <a:p>
            <a:endParaRPr lang="es-EC" sz="160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029EA7B-276F-4B7C-5F3D-390C741BB41C}"/>
              </a:ext>
            </a:extLst>
          </p:cNvPr>
          <p:cNvSpPr/>
          <p:nvPr/>
        </p:nvSpPr>
        <p:spPr>
          <a:xfrm>
            <a:off x="1152724" y="1736195"/>
            <a:ext cx="3136589" cy="942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1 DE CADA 10</a:t>
            </a:r>
            <a:endParaRPr lang="en-US" sz="3200" dirty="0">
              <a:latin typeface="Proxima Nova" panose="02000506030000020004" pitchFamily="50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815529A-039E-025F-C452-35B8E75F17D2}"/>
              </a:ext>
            </a:extLst>
          </p:cNvPr>
          <p:cNvSpPr/>
          <p:nvPr/>
        </p:nvSpPr>
        <p:spPr>
          <a:xfrm>
            <a:off x="1399147" y="2891277"/>
            <a:ext cx="2643742" cy="8531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F1F4F9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productores agropecuarios tiene acceso a esquemas formales de financiamiento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FF155471-86C1-3724-3B52-11CB01CA45FD}"/>
              </a:ext>
            </a:extLst>
          </p:cNvPr>
          <p:cNvSpPr/>
          <p:nvPr/>
        </p:nvSpPr>
        <p:spPr>
          <a:xfrm>
            <a:off x="1170309" y="3880185"/>
            <a:ext cx="3101418" cy="0"/>
          </a:xfrm>
          <a:prstGeom prst="line">
            <a:avLst/>
          </a:prstGeom>
          <a:noFill/>
          <a:ln w="12700">
            <a:solidFill>
              <a:srgbClr val="6E8FC2"/>
            </a:solidFill>
            <a:prstDash val="solid"/>
          </a:ln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D513CAA-EBAF-7E25-B271-F9DED55BD636}"/>
              </a:ext>
            </a:extLst>
          </p:cNvPr>
          <p:cNvSpPr/>
          <p:nvPr/>
        </p:nvSpPr>
        <p:spPr>
          <a:xfrm>
            <a:off x="1170309" y="3806287"/>
            <a:ext cx="3101418" cy="1526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400" dirty="0">
                <a:solidFill>
                  <a:srgbClr val="F1F4F9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Se evidencia una brecha entre la necesidad de inversión para enfrentar el cambio climático y la oferta de productos financieros disponibles.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0FBBE0E-6186-65ED-96CD-1AF5617F041E}"/>
              </a:ext>
            </a:extLst>
          </p:cNvPr>
          <p:cNvSpPr/>
          <p:nvPr/>
        </p:nvSpPr>
        <p:spPr>
          <a:xfrm>
            <a:off x="948779" y="5168106"/>
            <a:ext cx="3544478" cy="3592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i="1" dirty="0">
                <a:solidFill>
                  <a:srgbClr val="E9C978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Vulnerabilidad climática  +  exclusión financiera</a:t>
            </a:r>
            <a:endParaRPr lang="en-US" sz="1050" dirty="0">
              <a:latin typeface="Proxima Nova" panose="02000506030000020004" pitchFamily="50" charset="0"/>
            </a:endParaRPr>
          </a:p>
        </p:txBody>
      </p:sp>
      <p:pic>
        <p:nvPicPr>
          <p:cNvPr id="10" name="Image 0" descr="/home/claude/build/assets/mexico_map.png">
            <a:extLst>
              <a:ext uri="{FF2B5EF4-FFF2-40B4-BE49-F238E27FC236}">
                <a16:creationId xmlns:a16="http://schemas.microsoft.com/office/drawing/2014/main" id="{A94C6E34-A3FF-4FD0-7939-D0EF23021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107" y="1642016"/>
            <a:ext cx="2788920" cy="1746504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C1947A61-9A18-74C8-4CAD-6E54F0351F3F}"/>
              </a:ext>
            </a:extLst>
          </p:cNvPr>
          <p:cNvSpPr/>
          <p:nvPr/>
        </p:nvSpPr>
        <p:spPr>
          <a:xfrm>
            <a:off x="4943627" y="3632873"/>
            <a:ext cx="2788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México · Región Sur-Sureste
</a:t>
            </a:r>
          </a:p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480 municipios en la zona de influencia de Avanza Sólido</a:t>
            </a:r>
            <a:endParaRPr lang="en-US" dirty="0">
              <a:latin typeface="Proxima Nova" panose="02000506030000020004" pitchFamily="50" charset="0"/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B306E425-AE64-E2DD-DE4F-F8A883737B88}"/>
              </a:ext>
            </a:extLst>
          </p:cNvPr>
          <p:cNvSpPr/>
          <p:nvPr/>
        </p:nvSpPr>
        <p:spPr>
          <a:xfrm>
            <a:off x="7952002" y="1642016"/>
            <a:ext cx="3295118" cy="1399032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1666B47A-EEA1-567B-C33E-EDF72C9C5ACD}"/>
              </a:ext>
            </a:extLst>
          </p:cNvPr>
          <p:cNvSpPr/>
          <p:nvPr/>
        </p:nvSpPr>
        <p:spPr>
          <a:xfrm>
            <a:off x="8171459" y="1726141"/>
            <a:ext cx="2611846" cy="625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661AA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37,3%</a:t>
            </a:r>
            <a:endParaRPr lang="en-US" sz="3000" dirty="0">
              <a:latin typeface="Proxima Nova" panose="02000506030000020004" pitchFamily="50" charset="0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416FA59-EAFE-3C2F-F014-FF38ACBFD650}"/>
              </a:ext>
            </a:extLst>
          </p:cNvPr>
          <p:cNvSpPr/>
          <p:nvPr/>
        </p:nvSpPr>
        <p:spPr>
          <a:xfrm>
            <a:off x="8171459" y="2464976"/>
            <a:ext cx="2942742" cy="385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Población adulta con acceso a crédito — promedio nacional (México)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E2C89C7C-3376-7553-C07E-80CDFBEA05EF}"/>
              </a:ext>
            </a:extLst>
          </p:cNvPr>
          <p:cNvSpPr/>
          <p:nvPr/>
        </p:nvSpPr>
        <p:spPr>
          <a:xfrm>
            <a:off x="7952002" y="3223928"/>
            <a:ext cx="3295117" cy="120335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692CC451-7331-60CA-668C-163B7C4676EC}"/>
              </a:ext>
            </a:extLst>
          </p:cNvPr>
          <p:cNvSpPr/>
          <p:nvPr/>
        </p:nvSpPr>
        <p:spPr>
          <a:xfrm>
            <a:off x="8171459" y="3332817"/>
            <a:ext cx="2611846" cy="625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B5482F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29,9%</a:t>
            </a:r>
            <a:endParaRPr lang="en-US" sz="3000" dirty="0">
              <a:latin typeface="Proxima Nova" panose="02000506030000020004" pitchFamily="50" charset="0"/>
            </a:endParaRPr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9BC945E2-ED2C-52A7-AE92-64AF99E63951}"/>
              </a:ext>
            </a:extLst>
          </p:cNvPr>
          <p:cNvSpPr/>
          <p:nvPr/>
        </p:nvSpPr>
        <p:spPr>
          <a:xfrm>
            <a:off x="8167185" y="3973736"/>
            <a:ext cx="2436749" cy="385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Población adulta con acceso a crédito — región sur-sureste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2A9ADB35-E970-4CB5-BCE1-8B3B5ED8364B}"/>
              </a:ext>
            </a:extLst>
          </p:cNvPr>
          <p:cNvSpPr/>
          <p:nvPr/>
        </p:nvSpPr>
        <p:spPr>
          <a:xfrm>
            <a:off x="5074920" y="4572000"/>
            <a:ext cx="6172200" cy="1284064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BB0F9D03-2621-469F-7471-3D17839318AD}"/>
              </a:ext>
            </a:extLst>
          </p:cNvPr>
          <p:cNvSpPr/>
          <p:nvPr/>
        </p:nvSpPr>
        <p:spPr>
          <a:xfrm>
            <a:off x="5588951" y="4619672"/>
            <a:ext cx="5144137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Por qué importa:  </a:t>
            </a:r>
            <a:r>
              <a:rPr lang="en-US" sz="14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atender los efectos adversos del cambio climático y cerrar brechas sociales y económicas en el sector agropecuario del sureste mexicano.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pic>
        <p:nvPicPr>
          <p:cNvPr id="20" name="Image 1" descr="/home/claude/build/assets/uah_logo_blue.png">
            <a:extLst>
              <a:ext uri="{FF2B5EF4-FFF2-40B4-BE49-F238E27FC236}">
                <a16:creationId xmlns:a16="http://schemas.microsoft.com/office/drawing/2014/main" id="{A71E241B-AAF0-D29E-3726-F42BEEEF8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1" name="Shape 17">
            <a:extLst>
              <a:ext uri="{FF2B5EF4-FFF2-40B4-BE49-F238E27FC236}">
                <a16:creationId xmlns:a16="http://schemas.microsoft.com/office/drawing/2014/main" id="{7EC1B25D-E314-9595-F125-EC022A1DDA0A}"/>
              </a:ext>
            </a:extLst>
          </p:cNvPr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407F9F8B-F177-227A-72E3-7E929B152A7D}"/>
              </a:ext>
            </a:extLst>
          </p:cNvPr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0B977BBF-EE17-7B1F-58AA-E89E36A1562A}"/>
              </a:ext>
            </a:extLst>
          </p:cNvPr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E3BD615F-85DE-3B5B-B65E-8CE97693495E}"/>
              </a:ext>
            </a:extLst>
          </p:cNvPr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83D8E826-41B6-5026-D070-9B38C5993004}"/>
              </a:ext>
            </a:extLst>
          </p:cNvPr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DBFBCC55-80E7-4B8C-70F4-1EDAB56EF99E}"/>
              </a:ext>
            </a:extLst>
          </p:cNvPr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900" dirty="0"/>
          </a:p>
        </p:txBody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5190D874-1807-ED22-C1EB-7040278B45CF}"/>
              </a:ext>
            </a:extLst>
          </p:cNvPr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16</a:t>
            </a:r>
            <a:endParaRPr lang="en-US" sz="900" dirty="0"/>
          </a:p>
        </p:txBody>
      </p:sp>
      <p:sp>
        <p:nvSpPr>
          <p:cNvPr id="28" name="Flecha: hacia abajo 27">
            <a:extLst>
              <a:ext uri="{FF2B5EF4-FFF2-40B4-BE49-F238E27FC236}">
                <a16:creationId xmlns:a16="http://schemas.microsoft.com/office/drawing/2014/main" id="{ECA38C14-CD4C-4135-5714-581CFEB8DEF6}"/>
              </a:ext>
            </a:extLst>
          </p:cNvPr>
          <p:cNvSpPr/>
          <p:nvPr/>
        </p:nvSpPr>
        <p:spPr>
          <a:xfrm>
            <a:off x="2612955" y="2641537"/>
            <a:ext cx="216126" cy="13471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 sz="1600">
              <a:latin typeface="Proxima Nova" panose="02000506030000020004" pitchFamily="50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8E5668E3-7F0E-8B3B-9A64-E16548002C05}"/>
                  </a:ext>
                </a:extLst>
              </p14:cNvPr>
              <p14:cNvContentPartPr/>
              <p14:nvPr/>
            </p14:nvContentPartPr>
            <p14:xfrm>
              <a:off x="5943512" y="2621630"/>
              <a:ext cx="360" cy="360"/>
            </p14:xfrm>
          </p:contentPart>
        </mc:Choice>
        <mc:Fallback xmlns=""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8E5668E3-7F0E-8B3B-9A64-E16548002C0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25512" y="260363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065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LA INSTITUCIÓN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12648" y="783611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F27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Avanza Sólido: por qué esta IMF y no otra</a:t>
            </a:r>
            <a:endParaRPr lang="en-US" sz="2800" dirty="0">
              <a:latin typeface="Proxima Nova" panose="02000506030000020004" pitchFamily="50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812016" y="1407811"/>
            <a:ext cx="4548904" cy="4659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400" i="1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Desde 2011 promoviendo finanzas responsables e inclusivas para poblaciones tradicionalmente excluidas.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02920" y="2184502"/>
            <a:ext cx="1965960" cy="969763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12648" y="2184502"/>
            <a:ext cx="1746504" cy="641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3A66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+</a:t>
            </a:r>
            <a:r>
              <a:rPr lang="en-US" sz="2800" b="1" dirty="0">
                <a:solidFill>
                  <a:srgbClr val="1B3A66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56.000</a:t>
            </a:r>
            <a:endParaRPr lang="en-US" sz="2000" dirty="0">
              <a:latin typeface="Proxima Nova" panose="02000506030000020004" pitchFamily="50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13232" y="2686621"/>
            <a:ext cx="1586891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prestatarios activos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606040" y="2184501"/>
            <a:ext cx="1365382" cy="969763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2862923" y="2184502"/>
            <a:ext cx="851617" cy="641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661AA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55</a:t>
            </a:r>
            <a:r>
              <a:rPr lang="en-US" sz="2800" b="1" dirty="0">
                <a:solidFill>
                  <a:srgbClr val="3661AA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%</a:t>
            </a:r>
            <a:endParaRPr lang="en-US" sz="2800" dirty="0">
              <a:latin typeface="Proxima Nova" panose="02000506030000020004" pitchFamily="50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747114" y="2675564"/>
            <a:ext cx="1083234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son mujeres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087232" y="2184502"/>
            <a:ext cx="2395578" cy="969762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228305" y="2242371"/>
            <a:ext cx="2166374" cy="641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8A6710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Micro y pequeños</a:t>
            </a:r>
            <a:endParaRPr lang="en-US" dirty="0">
              <a:latin typeface="Proxima Nova" panose="02000506030000020004" pitchFamily="50" charset="0"/>
            </a:endParaRPr>
          </a:p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8A6710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productores</a:t>
            </a:r>
            <a:endParaRPr lang="en-US" dirty="0">
              <a:latin typeface="Proxima Nova" panose="02000506030000020004" pitchFamily="50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075068" y="2759243"/>
            <a:ext cx="2432304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agrícolas y ganaderos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02920" y="3401567"/>
            <a:ext cx="6858000" cy="2753259"/>
          </a:xfrm>
          <a:prstGeom prst="roundRect">
            <a:avLst>
              <a:gd name="adj" fmla="val 3051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5" name="Shape 13"/>
          <p:cNvSpPr/>
          <p:nvPr/>
        </p:nvSpPr>
        <p:spPr>
          <a:xfrm>
            <a:off x="713232" y="3639312"/>
            <a:ext cx="201168" cy="176509"/>
          </a:xfrm>
          <a:prstGeom prst="ellipse">
            <a:avLst/>
          </a:prstGeom>
          <a:solidFill>
            <a:srgbClr val="1B3A66"/>
          </a:solidFill>
          <a:ln/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13232" y="3639312"/>
            <a:ext cx="201168" cy="17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>
              <a:latin typeface="Proxima Nova" panose="02000506030000020004" pitchFamily="50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03552" y="3557016"/>
            <a:ext cx="6126480" cy="240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Ubicación estratégica</a:t>
            </a:r>
            <a:endParaRPr lang="en-US" sz="1100" dirty="0">
              <a:latin typeface="Proxima Nova" panose="02000506030000020004" pitchFamily="50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03552" y="3755910"/>
            <a:ext cx="5735739" cy="5215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4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Presencia consolidada en comunidades del sureste de México, donde el cambio climático es un desafío creciente para micro y pequeños productores.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13232" y="4507992"/>
            <a:ext cx="201168" cy="176509"/>
          </a:xfrm>
          <a:prstGeom prst="ellipse">
            <a:avLst/>
          </a:prstGeom>
          <a:solidFill>
            <a:srgbClr val="1B3A66"/>
          </a:solidFill>
          <a:ln/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13232" y="4507992"/>
            <a:ext cx="201168" cy="17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>
              <a:latin typeface="Proxima Nova" panose="02000506030000020004" pitchFamily="50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03552" y="4425696"/>
            <a:ext cx="6126480" cy="240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Experiencia</a:t>
            </a:r>
            <a:endParaRPr lang="en-US" sz="1100" dirty="0">
              <a:latin typeface="Proxima Nova" panose="02000506030000020004" pitchFamily="50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03552" y="4629557"/>
            <a:ext cx="5735739" cy="5215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4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Cartera activa de clientes agropecuarios; conocimiento del segmento y experiencia en evaluación y acompañamiento de unidades productivas rurales.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13232" y="5376672"/>
            <a:ext cx="201168" cy="176509"/>
          </a:xfrm>
          <a:prstGeom prst="ellipse">
            <a:avLst/>
          </a:prstGeom>
          <a:solidFill>
            <a:srgbClr val="1B3A66"/>
          </a:solidFill>
          <a:ln/>
        </p:spPr>
        <p:txBody>
          <a:bodyPr/>
          <a:lstStyle/>
          <a:p>
            <a:endParaRPr lang="es-EC" sz="1600">
              <a:latin typeface="Proxima Nova" panose="02000506030000020004" pitchFamily="50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13232" y="5376672"/>
            <a:ext cx="201168" cy="17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>
              <a:latin typeface="Proxima Nova" panose="02000506030000020004" pitchFamily="50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03552" y="5294376"/>
            <a:ext cx="6126480" cy="240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Capacidad técnica instalada</a:t>
            </a:r>
            <a:endParaRPr lang="en-US" sz="1100" dirty="0">
              <a:latin typeface="Proxima Nova" panose="02000506030000020004" pitchFamily="50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103552" y="5483289"/>
            <a:ext cx="5735739" cy="5215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4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Taxonomía Social y Ambiental + metodología crediticia propia: identifica inversiones elegibles y da seguimiento a resultados sociales y ambientales.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7635240" y="3429000"/>
            <a:ext cx="4050792" cy="2725826"/>
          </a:xfrm>
          <a:prstGeom prst="roundRect">
            <a:avLst>
              <a:gd name="adj" fmla="val 3051"/>
            </a:avLst>
          </a:prstGeom>
          <a:solidFill>
            <a:srgbClr val="12253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0" name="Text 27"/>
          <p:cNvSpPr/>
          <p:nvPr/>
        </p:nvSpPr>
        <p:spPr>
          <a:xfrm>
            <a:off x="7863840" y="3611880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Posición favorable</a:t>
            </a:r>
            <a:endParaRPr lang="en-US" sz="1400" dirty="0">
              <a:latin typeface="Proxima Nova" panose="02000506030000020004" pitchFamily="50" charset="0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7863840" y="3838698"/>
            <a:ext cx="3611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dirty="0">
                <a:solidFill>
                  <a:srgbClr val="F1F4F9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para atender las necesidades de sus clientes actuales y de productores que aún no trabajan con la institución.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7863840" y="4689090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E9C978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— Identificación y clasificación de inversiones elegibles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7863840" y="5118575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E9C978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— Seguimiento a resultados sociales y ambientales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7863840" y="5548060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E9C978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— Adaptación a ciclos productivos y flujos de efectivo reales</a:t>
            </a:r>
            <a:endParaRPr lang="en-US" sz="1200" dirty="0">
              <a:latin typeface="Proxima Nova" panose="02000506030000020004" pitchFamily="50" charset="0"/>
            </a:endParaRPr>
          </a:p>
        </p:txBody>
      </p:sp>
      <p:pic>
        <p:nvPicPr>
          <p:cNvPr id="35" name="Image 1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36" name="Shape 32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7" name="Shape 33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8" name="Shape 34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9" name="Text 35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40" name="Text 36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41" name="Text 37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institución</a:t>
            </a:r>
            <a:endParaRPr lang="en-US" sz="900" dirty="0"/>
          </a:p>
        </p:txBody>
      </p:sp>
      <p:sp>
        <p:nvSpPr>
          <p:cNvPr id="42" name="Text 38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16</a:t>
            </a:r>
            <a:endParaRPr lang="en-US" sz="1100" dirty="0"/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3DB49359-8ECC-30B9-60E0-407337012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8833" y="1163352"/>
            <a:ext cx="3749747" cy="2666485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2836296C-DF12-C05A-C860-302936FB33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063" y="678408"/>
            <a:ext cx="2145129" cy="8750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EL PRODUCTO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903185" y="954609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Proxima Nova" panose="02000506030000020004" pitchFamily="50" charset="0"/>
                <a:ea typeface="Cambria" pitchFamily="34" charset="-122"/>
                <a:cs typeface="Cambria" pitchFamily="34" charset="-120"/>
              </a:rPr>
              <a:t>Crédito Agroclimático — ficha técnica</a:t>
            </a:r>
            <a:endParaRPr lang="en-US" sz="3000" dirty="0">
              <a:latin typeface="Proxima Nova" panose="02000506030000020004" pitchFamily="50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21401" y="1700712"/>
            <a:ext cx="4795415" cy="824185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ctr"/>
            <a:endParaRPr lang="es-EC" sz="2800" dirty="0">
              <a:latin typeface="Proxima Nova" panose="02000506030000020004" pitchFamily="50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05840" y="1857129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TIPO DE PRODUCTO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03185" y="1993676"/>
            <a:ext cx="4631846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Microcrédito agropecuario con fines de mitigación climática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823238" y="2690718"/>
            <a:ext cx="4793578" cy="941143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just"/>
            <a:endParaRPr lang="es-EC" sz="2800">
              <a:latin typeface="Proxima Nova" panose="02000506030000020004" pitchFamily="50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06759" y="2827697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SEGMENTO OBJETIVO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47452" y="3043022"/>
            <a:ext cx="4345151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Micro, pequeños y medianos productores (hasta 50 ha) en Campeche, Chiapas, Oaxaca, Tabasco, Veracruz y Yucatán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23238" y="3765572"/>
            <a:ext cx="4795415" cy="940784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just"/>
            <a:endParaRPr lang="es-EC" sz="2800" dirty="0">
              <a:latin typeface="Proxima Nova" panose="02000506030000020004" pitchFamily="50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07677" y="3879524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DESTINO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07677" y="4106373"/>
            <a:ext cx="4426537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Capital de trabajo y/o activos fijos para prácticas sostenibles, según Taxonomía Ambiental y Social de Avanza Sólido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23370" y="4869659"/>
            <a:ext cx="4795415" cy="1033926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>
              <a:latin typeface="Proxima Nova" panose="02000506030000020004" pitchFamily="50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07809" y="5025282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ACTIVIDADES ELEGIBLES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07809" y="5255335"/>
            <a:ext cx="4426537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Ganadería: engorde de becerros · Agricultura: chile habanero, maíz, café, sorgo y mango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960569" y="1690649"/>
            <a:ext cx="4795415" cy="903494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just"/>
            <a:endParaRPr lang="es-EC" sz="2800">
              <a:latin typeface="Proxima Nova" panose="02000506030000020004" pitchFamily="50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278346" y="1857129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MONTO Y PLAZO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663191" y="2083640"/>
            <a:ext cx="3859346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USD 1,000– 75,000  ·  6 a 48 meses, ajustado al ciclo productivo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960569" y="2690718"/>
            <a:ext cx="4795415" cy="935276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just"/>
            <a:endParaRPr lang="es-EC" sz="2800">
              <a:latin typeface="Proxima Nova" panose="02000506030000020004" pitchFamily="50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45007" y="2847799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GRACIA Y PAGO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145006" y="3028089"/>
            <a:ext cx="4426537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Hasta 3 meses de gracia de capital · cuotas semanales a semestrales según flujo de la unidad agropecuaria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960569" y="3770341"/>
            <a:ext cx="4795415" cy="936015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just"/>
            <a:endParaRPr lang="es-EC" sz="2800">
              <a:latin typeface="Proxima Nova" panose="02000506030000020004" pitchFamily="50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169288" y="3879524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TASA Y GARANTÍA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096000" y="4126833"/>
            <a:ext cx="4426537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20% – 24% </a:t>
            </a:r>
            <a:r>
              <a:rPr lang="en-US" sz="1300" dirty="0" err="1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anual</a:t>
            </a: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300" dirty="0" err="1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líquida</a:t>
            </a: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, personal o hipotecaria según evaluación de riesgo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5960569" y="4887182"/>
            <a:ext cx="4795415" cy="1016209"/>
          </a:xfrm>
          <a:prstGeom prst="roundRect">
            <a:avLst>
              <a:gd name="adj" fmla="val 546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>
              <a:latin typeface="Proxima Nova" panose="02000506030000020004" pitchFamily="50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169288" y="5013054"/>
            <a:ext cx="4426537" cy="18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kern="0" spc="100" dirty="0">
                <a:solidFill>
                  <a:srgbClr val="1B3A66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CANAL Y DESEMBOLSO</a:t>
            </a:r>
            <a:endParaRPr lang="en-US" sz="1400" u="sng" dirty="0">
              <a:latin typeface="Proxima Nova" panose="02000506030000020004" pitchFamily="50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145005" y="5243055"/>
            <a:ext cx="4426537" cy="50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B1F27"/>
                </a:solidFill>
                <a:latin typeface="Proxima Nova" panose="02000506030000020004" pitchFamily="50" charset="0"/>
                <a:ea typeface="Calibri" pitchFamily="34" charset="-122"/>
                <a:cs typeface="Calibri" pitchFamily="34" charset="-120"/>
              </a:rPr>
              <a:t>Asesor de crédito en campo o sucursal · desembolso único, máx. 24h tras aprobación</a:t>
            </a:r>
            <a:endParaRPr lang="en-US" sz="1300" dirty="0">
              <a:latin typeface="Proxima Nova" panose="02000506030000020004" pitchFamily="50" charset="0"/>
            </a:endParaRPr>
          </a:p>
        </p:txBody>
      </p:sp>
      <p:pic>
        <p:nvPicPr>
          <p:cNvPr id="28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9" name="Shape 26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0" name="Shape 27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1" name="Shape 28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2" name="Text 29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6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60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600" dirty="0"/>
          </a:p>
        </p:txBody>
      </p:sp>
      <p:sp>
        <p:nvSpPr>
          <p:cNvPr id="33" name="Text 30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34" name="Text 31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producto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DIFERENCIACIÓN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Propuesta de valor: qué lo hace distinto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183112" cy="914400"/>
          </a:xfrm>
          <a:prstGeom prst="roundRect">
            <a:avLst>
              <a:gd name="adj" fmla="val 8000"/>
            </a:avLst>
          </a:prstGeom>
          <a:solidFill>
            <a:srgbClr val="12253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5" name="Text 3"/>
          <p:cNvSpPr/>
          <p:nvPr/>
        </p:nvSpPr>
        <p:spPr>
          <a:xfrm>
            <a:off x="777240" y="13716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 Agroclimático </a:t>
            </a:r>
            <a:r>
              <a:rPr lang="en-US" sz="2000" dirty="0">
                <a:solidFill>
                  <a:srgbClr val="F1F4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selecciona, financia y monitorea inversiones de adaptación usando evidencia climática objetiva, incorporando variables climáticas al análisis crediticio.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02920" y="2514600"/>
            <a:ext cx="2724912" cy="2748776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7" name="Shape 5"/>
          <p:cNvSpPr/>
          <p:nvPr/>
        </p:nvSpPr>
        <p:spPr>
          <a:xfrm>
            <a:off x="704088" y="272491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B3A66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8" name="Text 6"/>
          <p:cNvSpPr/>
          <p:nvPr/>
        </p:nvSpPr>
        <p:spPr>
          <a:xfrm>
            <a:off x="704088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04088" y="3310128"/>
            <a:ext cx="23225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Foco en demanda real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04088" y="3840479"/>
            <a:ext cx="2322576" cy="134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 que combina análisis de flujos e identificación de riesgos climáticos, con recomendaciones de adaptación.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337560" y="2514600"/>
            <a:ext cx="2724912" cy="2748776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12" name="Shape 10"/>
          <p:cNvSpPr/>
          <p:nvPr/>
        </p:nvSpPr>
        <p:spPr>
          <a:xfrm>
            <a:off x="3538728" y="272491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13" name="Text 11"/>
          <p:cNvSpPr/>
          <p:nvPr/>
        </p:nvSpPr>
        <p:spPr>
          <a:xfrm>
            <a:off x="3538728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38728" y="3310128"/>
            <a:ext cx="23225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Simplicidad operativa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538728" y="3840479"/>
            <a:ext cx="2322576" cy="134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YAPU Solutions con destino exclusivo a inversiones de adaptación al cambio climático.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72200" y="2514600"/>
            <a:ext cx="2724912" cy="2748776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pPr algn="ctr"/>
            <a:endParaRPr lang="es-EC" sz="2400"/>
          </a:p>
        </p:txBody>
      </p:sp>
      <p:sp>
        <p:nvSpPr>
          <p:cNvPr id="17" name="Shape 15"/>
          <p:cNvSpPr/>
          <p:nvPr/>
        </p:nvSpPr>
        <p:spPr>
          <a:xfrm>
            <a:off x="6373368" y="272491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C9971F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18" name="Text 16"/>
          <p:cNvSpPr/>
          <p:nvPr/>
        </p:nvSpPr>
        <p:spPr>
          <a:xfrm>
            <a:off x="6373368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373368" y="3310128"/>
            <a:ext cx="23225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Sostenibilidad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373368" y="3840479"/>
            <a:ext cx="2322576" cy="134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Monitoreo de impacto con indicadores agroclimáticos que verifican el fortalecimiento de la resiliencia productiva.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9006840" y="2514600"/>
            <a:ext cx="2724912" cy="2748776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 sz="2400"/>
          </a:p>
        </p:txBody>
      </p:sp>
      <p:sp>
        <p:nvSpPr>
          <p:cNvPr id="22" name="Shape 20"/>
          <p:cNvSpPr/>
          <p:nvPr/>
        </p:nvSpPr>
        <p:spPr>
          <a:xfrm>
            <a:off x="9208008" y="272491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B3A66"/>
          </a:solidFill>
          <a:ln/>
        </p:spPr>
        <p:txBody>
          <a:bodyPr/>
          <a:lstStyle/>
          <a:p>
            <a:endParaRPr lang="es-EC" sz="2400"/>
          </a:p>
        </p:txBody>
      </p:sp>
      <p:sp>
        <p:nvSpPr>
          <p:cNvPr id="23" name="Text 21"/>
          <p:cNvSpPr/>
          <p:nvPr/>
        </p:nvSpPr>
        <p:spPr>
          <a:xfrm>
            <a:off x="9208008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208008" y="3310128"/>
            <a:ext cx="23225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Formación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9208008" y="3840479"/>
            <a:ext cx="2322576" cy="1344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6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Escuela Agroclimática Avanza: educación financiera, gestión de riesgos climáticos y buenas prácticas productivas.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30352" y="578748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Medición de pobreza multidimensional  </a:t>
            </a:r>
            <a:r>
              <a:rPr lang="en-US" sz="20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Metodología </a:t>
            </a:r>
            <a:r>
              <a:rPr lang="en-US" sz="2000" dirty="0" err="1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Semáforo</a:t>
            </a:r>
            <a:r>
              <a:rPr lang="en-US" sz="20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Avanzamos</a:t>
            </a:r>
            <a:r>
              <a:rPr lang="en-US" sz="20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Contigo</a:t>
            </a:r>
            <a:endParaRPr lang="en-US" sz="2000" dirty="0"/>
          </a:p>
        </p:txBody>
      </p:sp>
      <p:pic>
        <p:nvPicPr>
          <p:cNvPr id="27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8" name="Shape 25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9" name="Shape 26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0" name="Shape 27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1" name="Text 28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32" name="Text 29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33" name="Text 30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Diferenciación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MERCADO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demanda: del universo total a la meta de atención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10424160" cy="1051560"/>
          </a:xfrm>
          <a:prstGeom prst="roundRect">
            <a:avLst>
              <a:gd name="adj" fmla="val 6957"/>
            </a:avLst>
          </a:prstGeom>
          <a:solidFill>
            <a:srgbClr val="3661A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5" name="Text 3"/>
          <p:cNvSpPr/>
          <p:nvPr/>
        </p:nvSpPr>
        <p:spPr>
          <a:xfrm>
            <a:off x="731520" y="1490472"/>
            <a:ext cx="23774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24.384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200400" y="1508760"/>
            <a:ext cx="7543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Mercado total — sector agropecuario en México
</a:t>
            </a: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MIPyME en agricultura, cría y explotación de animales, pesca y caza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1737360" y="2651760"/>
            <a:ext cx="7955280" cy="1051560"/>
          </a:xfrm>
          <a:prstGeom prst="roundRect">
            <a:avLst>
              <a:gd name="adj" fmla="val 6957"/>
            </a:avLst>
          </a:prstGeom>
          <a:solidFill>
            <a:srgbClr val="12253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8" name="Text 6"/>
          <p:cNvSpPr/>
          <p:nvPr/>
        </p:nvSpPr>
        <p:spPr>
          <a:xfrm>
            <a:off x="1965960" y="2724912"/>
            <a:ext cx="23774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12.020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434840" y="2743200"/>
            <a:ext cx="5074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de influencia de Avanza Sólido
</a:t>
            </a:r>
            <a:r>
              <a:rPr lang="en-US" sz="14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49,3% del mercado total, en entidades federales con presencia de la institución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880360" y="3886200"/>
            <a:ext cx="5669280" cy="1051560"/>
          </a:xfrm>
          <a:prstGeom prst="roundRect">
            <a:avLst>
              <a:gd name="adj" fmla="val 6957"/>
            </a:avLst>
          </a:prstGeom>
          <a:solidFill>
            <a:srgbClr val="1B3A66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1" name="Text 9"/>
          <p:cNvSpPr/>
          <p:nvPr/>
        </p:nvSpPr>
        <p:spPr>
          <a:xfrm>
            <a:off x="3108960" y="3959352"/>
            <a:ext cx="23774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10.400 + 1.264 + 356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577840" y="3977640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Demanda potencial elegible
</a:t>
            </a:r>
            <a:r>
              <a:rPr lang="en-US" sz="14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86,5% microempresas · 10,5% pequeñas · 3,0% medianas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3931920" y="512064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4" name="Text 12"/>
          <p:cNvSpPr/>
          <p:nvPr/>
        </p:nvSpPr>
        <p:spPr>
          <a:xfrm>
            <a:off x="4035626" y="5184648"/>
            <a:ext cx="23774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1.800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937761" y="5212080"/>
            <a:ext cx="256031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Meta de atención a 5 años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15% de tasa de penetración sobre la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demanda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potencial</a:t>
            </a:r>
            <a:endParaRPr lang="en-US" sz="1600" dirty="0"/>
          </a:p>
        </p:txBody>
      </p:sp>
      <p:pic>
        <p:nvPicPr>
          <p:cNvPr id="16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8" name="Shape 15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9" name="Shape 16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0" name="Text 17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1" name="Text 18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2" name="Text 19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demanda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TECNOLOGÍA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plataforma que habilita el producto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6720840" cy="4709160"/>
          </a:xfrm>
          <a:prstGeom prst="roundRect">
            <a:avLst>
              <a:gd name="adj" fmla="val 1942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Text 3"/>
          <p:cNvSpPr/>
          <p:nvPr/>
        </p:nvSpPr>
        <p:spPr>
          <a:xfrm>
            <a:off x="777240" y="1645920"/>
            <a:ext cx="612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YAPU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77240" y="1993392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Semáforo Avanzamos Contigo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77240" y="2514600"/>
            <a:ext cx="91440" cy="914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8" name="Text 6"/>
          <p:cNvSpPr/>
          <p:nvPr/>
        </p:nvSpPr>
        <p:spPr>
          <a:xfrm>
            <a:off x="1005840" y="2395728"/>
            <a:ext cx="5852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600"/>
              </a:lnSpc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 de inteligencia climática que permite comprender las condiciones de vulnerabilidad de cada productor y dar seguimiento a la evolución de los riesgos.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777240" y="3566160"/>
            <a:ext cx="91440" cy="914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0" name="Text 8"/>
          <p:cNvSpPr/>
          <p:nvPr/>
        </p:nvSpPr>
        <p:spPr>
          <a:xfrm>
            <a:off x="1005840" y="3447288"/>
            <a:ext cx="5852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600"/>
              </a:lnSpc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Establece una línea base por productor y monitorea cómo las inversiones financiadas fortalecen la resiliencia de las familias rurales.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777240" y="4617720"/>
            <a:ext cx="91440" cy="914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2" name="Text 10"/>
          <p:cNvSpPr/>
          <p:nvPr/>
        </p:nvSpPr>
        <p:spPr>
          <a:xfrm>
            <a:off x="1005840" y="4498848"/>
            <a:ext cx="5852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600"/>
              </a:lnSpc>
              <a:buNone/>
            </a:pPr>
            <a:r>
              <a:rPr lang="en-US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 decisiones basadas en evidencia, el monitoreo del impacto y el fortalecimiento de la resiliencia productiva, climática y social.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7452360" y="1417320"/>
            <a:ext cx="4233672" cy="219456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4" name="Text 12"/>
          <p:cNvSpPr/>
          <p:nvPr/>
        </p:nvSpPr>
        <p:spPr>
          <a:xfrm>
            <a:off x="7562088" y="1724558"/>
            <a:ext cx="4014216" cy="11411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661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75.000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7562088" y="2426818"/>
            <a:ext cx="4014216" cy="11411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Inversión total requerida para la implementación tecnológica del producto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7452360" y="3794760"/>
            <a:ext cx="4233672" cy="2331720"/>
          </a:xfrm>
          <a:prstGeom prst="roundRect">
            <a:avLst>
              <a:gd name="adj" fmla="val 3529"/>
            </a:avLst>
          </a:prstGeom>
          <a:solidFill>
            <a:srgbClr val="0D1B2E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7" name="Text 15"/>
          <p:cNvSpPr/>
          <p:nvPr/>
        </p:nvSpPr>
        <p:spPr>
          <a:xfrm>
            <a:off x="7680960" y="3977640"/>
            <a:ext cx="3794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solo financia:</a:t>
            </a:r>
            <a:endParaRPr lang="en-US" sz="2000" dirty="0"/>
          </a:p>
          <a:p>
            <a:pPr marL="0" indent="0" algn="ctr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 decisiones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680960" y="475488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600" dirty="0">
                <a:solidFill>
                  <a:srgbClr val="AAB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 Agroclimático es una solución que combina financiamiento con inteligencia climática — no un producto crediticio tradicional con un módulo adicional.</a:t>
            </a:r>
            <a:endParaRPr lang="en-US" sz="1600" dirty="0"/>
          </a:p>
        </p:txBody>
      </p:sp>
      <p:pic>
        <p:nvPicPr>
          <p:cNvPr id="19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1" name="Shape 18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2" name="Shape 19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23" name="Text 20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4" name="Text 21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5" name="Text 22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16</a:t>
            </a:r>
            <a:endParaRPr lang="en-US" sz="900" dirty="0"/>
          </a:p>
        </p:txBody>
      </p:sp>
      <p:pic>
        <p:nvPicPr>
          <p:cNvPr id="28" name="Picture 2" descr="Home - YAPU Solutions">
            <a:extLst>
              <a:ext uri="{FF2B5EF4-FFF2-40B4-BE49-F238E27FC236}">
                <a16:creationId xmlns:a16="http://schemas.microsoft.com/office/drawing/2014/main" id="{4C1AAAD1-45AF-7DCE-D1BD-13F6FE528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026" y="400481"/>
            <a:ext cx="1504339" cy="73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3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MODELO FINANCIERO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84632" y="6217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Cartera y resultados — proyección 2026-2030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7504771" y="1668446"/>
            <a:ext cx="4437293" cy="1185242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6" name="Text 3"/>
          <p:cNvSpPr/>
          <p:nvPr/>
        </p:nvSpPr>
        <p:spPr>
          <a:xfrm>
            <a:off x="7818120" y="1802863"/>
            <a:ext cx="4014216" cy="4992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11,57 M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616283" y="2302125"/>
            <a:ext cx="4216053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200"/>
              </a:lnSpc>
              <a:buNone/>
            </a:pPr>
            <a:r>
              <a:rPr lang="en-US" sz="14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proyectada en 2030 (escenario base)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504771" y="3160925"/>
            <a:ext cx="4437293" cy="1120313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9" name="Text 6"/>
          <p:cNvSpPr/>
          <p:nvPr/>
        </p:nvSpPr>
        <p:spPr>
          <a:xfrm>
            <a:off x="7818120" y="3295343"/>
            <a:ext cx="4014216" cy="4992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661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Desde 2027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616283" y="3794605"/>
            <a:ext cx="4216053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200"/>
              </a:lnSpc>
              <a:buNone/>
            </a:pPr>
            <a:r>
              <a:rPr lang="en-US" sz="14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resultado neto del producto es positivo (USD 222,7 K)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504771" y="4664554"/>
            <a:ext cx="4437293" cy="1452781"/>
          </a:xfrm>
          <a:prstGeom prst="roundRect">
            <a:avLst>
              <a:gd name="adj" fmla="val 6870"/>
            </a:avLst>
          </a:prstGeom>
          <a:solidFill>
            <a:srgbClr val="FFFFFF"/>
          </a:solidFill>
          <a:ln w="12700">
            <a:solidFill>
              <a:srgbClr val="DCE2EA"/>
            </a:solidFill>
            <a:prstDash val="solid"/>
          </a:ln>
          <a:effectLst>
            <a:outerShdw blurRad="76200" dist="25400" dir="5400000" algn="bl" rotWithShape="0">
              <a:srgbClr val="1C2624">
                <a:alpha val="8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2" name="Text 9"/>
          <p:cNvSpPr/>
          <p:nvPr/>
        </p:nvSpPr>
        <p:spPr>
          <a:xfrm>
            <a:off x="7818120" y="4832256"/>
            <a:ext cx="4014216" cy="6228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8A67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24,1%  →  19,3%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7616283" y="5455145"/>
            <a:ext cx="4216053" cy="383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200"/>
              </a:lnSpc>
              <a:buNone/>
            </a:pPr>
            <a:r>
              <a:rPr lang="en-US" sz="14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2030: escenario base vs. pesimista extremo — el producto resiste el estrés sin volverse inviable</a:t>
            </a:r>
            <a:endParaRPr lang="en-US" sz="1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60953"/>
              </p:ext>
            </p:extLst>
          </p:nvPr>
        </p:nvGraphicFramePr>
        <p:xfrm>
          <a:off x="502920" y="4800600"/>
          <a:ext cx="6720840" cy="1316736"/>
        </p:xfrm>
        <a:graphic>
          <a:graphicData uri="http://schemas.openxmlformats.org/drawingml/2006/table">
            <a:tbl>
              <a:tblPr/>
              <a:tblGrid>
                <a:gridCol w="168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0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0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0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K / 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Resultado neto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2026 (Base)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-109,2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-19,1%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64,6%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2030 (Base)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1.202,6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24,1%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238,8%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2030 (Pesimista)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754,5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19,3%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1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185,2%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" name="Image 0" descr="/home/claude/build/assets/uah_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9672"/>
            <a:ext cx="548640" cy="164738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1234440" y="6510528"/>
            <a:ext cx="181417" cy="181417"/>
          </a:xfrm>
          <a:prstGeom prst="ellipse">
            <a:avLst/>
          </a:prstGeom>
          <a:solidFill>
            <a:srgbClr val="1F6F5C"/>
          </a:solidFill>
          <a:ln w="22677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7" name="Shape 12"/>
          <p:cNvSpPr/>
          <p:nvPr/>
        </p:nvSpPr>
        <p:spPr>
          <a:xfrm rot="8100000">
            <a:off x="1277980" y="6548626"/>
            <a:ext cx="94337" cy="94337"/>
          </a:xfrm>
          <a:prstGeom prst="teardrop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8" name="Shape 13"/>
          <p:cNvSpPr/>
          <p:nvPr/>
        </p:nvSpPr>
        <p:spPr>
          <a:xfrm>
            <a:off x="1354175" y="6619378"/>
            <a:ext cx="29027" cy="29027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9" name="Text 14"/>
          <p:cNvSpPr/>
          <p:nvPr/>
        </p:nvSpPr>
        <p:spPr>
          <a:xfrm>
            <a:off x="1456822" y="6501750"/>
            <a:ext cx="2514600" cy="11247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480" b="1" dirty="0">
                <a:solidFill>
                  <a:srgbClr val="1B1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 </a:t>
            </a:r>
            <a:r>
              <a:rPr lang="en-US" sz="48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AGROCLIMÁTICO</a:t>
            </a:r>
            <a:endParaRPr lang="en-US" sz="480" dirty="0"/>
          </a:p>
        </p:txBody>
      </p:sp>
      <p:sp>
        <p:nvSpPr>
          <p:cNvPr id="20" name="Text 15"/>
          <p:cNvSpPr/>
          <p:nvPr/>
        </p:nvSpPr>
        <p:spPr>
          <a:xfrm>
            <a:off x="1456822" y="6612121"/>
            <a:ext cx="2514600" cy="72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56" kern="0" spc="12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DE AVANZA SÓLIDO</a:t>
            </a:r>
            <a:endParaRPr lang="en-US" sz="256" dirty="0"/>
          </a:p>
        </p:txBody>
      </p:sp>
      <p:sp>
        <p:nvSpPr>
          <p:cNvPr id="21" name="Text 16"/>
          <p:cNvSpPr/>
          <p:nvPr/>
        </p:nvSpPr>
        <p:spPr>
          <a:xfrm>
            <a:off x="5120640" y="65745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financiero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47120" y="6574536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16</a:t>
            </a:r>
            <a:endParaRPr lang="en-US" sz="900" dirty="0"/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83B54F6A-C434-E7EE-1A63-9BCEB219BC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977510"/>
              </p:ext>
            </p:extLst>
          </p:nvPr>
        </p:nvGraphicFramePr>
        <p:xfrm>
          <a:off x="502920" y="1207280"/>
          <a:ext cx="6720840" cy="3375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2073</Words>
  <Application>Microsoft Office PowerPoint</Application>
  <PresentationFormat>Panorámica</PresentationFormat>
  <Paragraphs>391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Proxima Nova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Crédito Agroclimático – Avanza Sólido</dc:title>
  <dc:subject>PptxGenJS Presentation</dc:subject>
  <dc:creator>Grupo TFM – Máster en Microfinanzas y Desarrollo Social</dc:creator>
  <cp:lastModifiedBy>Diana Isabel Jerónimo Hernández</cp:lastModifiedBy>
  <cp:revision>6</cp:revision>
  <dcterms:created xsi:type="dcterms:W3CDTF">2026-07-10T15:08:42Z</dcterms:created>
  <dcterms:modified xsi:type="dcterms:W3CDTF">2026-07-12T19:52:57Z</dcterms:modified>
</cp:coreProperties>
</file>